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Agrandir Bold" charset="1" panose="00000800000000000000"/>
      <p:regular r:id="rId17"/>
    </p:embeddedFont>
    <p:embeddedFont>
      <p:font typeface="Quicksand Medium" charset="1" panose="00000000000000000000"/>
      <p:regular r:id="rId18"/>
    </p:embeddedFont>
    <p:embeddedFont>
      <p:font typeface="Quicksand" charset="1" panose="00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7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3.png" Type="http://schemas.openxmlformats.org/officeDocument/2006/relationships/image"/><Relationship Id="rId5" Target="../media/image20.png" Type="http://schemas.openxmlformats.org/officeDocument/2006/relationships/image"/><Relationship Id="rId6" Target="../media/image21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9836373">
            <a:off x="10433247" y="5515105"/>
            <a:ext cx="7974555" cy="6907958"/>
          </a:xfrm>
          <a:custGeom>
            <a:avLst/>
            <a:gdLst/>
            <a:ahLst/>
            <a:cxnLst/>
            <a:rect r="r" b="b" t="t" l="l"/>
            <a:pathLst>
              <a:path h="6907958" w="7974555">
                <a:moveTo>
                  <a:pt x="0" y="0"/>
                </a:moveTo>
                <a:lnTo>
                  <a:pt x="7974555" y="0"/>
                </a:lnTo>
                <a:lnTo>
                  <a:pt x="7974555" y="6907958"/>
                </a:lnTo>
                <a:lnTo>
                  <a:pt x="0" y="69079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023628">
            <a:off x="14132524" y="-2684451"/>
            <a:ext cx="3971798" cy="8296183"/>
          </a:xfrm>
          <a:custGeom>
            <a:avLst/>
            <a:gdLst/>
            <a:ahLst/>
            <a:cxnLst/>
            <a:rect r="r" b="b" t="t" l="l"/>
            <a:pathLst>
              <a:path h="8296183" w="3971798">
                <a:moveTo>
                  <a:pt x="0" y="0"/>
                </a:moveTo>
                <a:lnTo>
                  <a:pt x="3971798" y="0"/>
                </a:lnTo>
                <a:lnTo>
                  <a:pt x="3971798" y="8296184"/>
                </a:lnTo>
                <a:lnTo>
                  <a:pt x="0" y="82961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874775" y="525361"/>
            <a:ext cx="5091499" cy="9236279"/>
          </a:xfrm>
          <a:custGeom>
            <a:avLst/>
            <a:gdLst/>
            <a:ahLst/>
            <a:cxnLst/>
            <a:rect r="r" b="b" t="t" l="l"/>
            <a:pathLst>
              <a:path h="9236279" w="5091499">
                <a:moveTo>
                  <a:pt x="0" y="0"/>
                </a:moveTo>
                <a:lnTo>
                  <a:pt x="5091499" y="0"/>
                </a:lnTo>
                <a:lnTo>
                  <a:pt x="5091499" y="9236278"/>
                </a:lnTo>
                <a:lnTo>
                  <a:pt x="0" y="92362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898266" y="3115632"/>
            <a:ext cx="781492" cy="798459"/>
          </a:xfrm>
          <a:custGeom>
            <a:avLst/>
            <a:gdLst/>
            <a:ahLst/>
            <a:cxnLst/>
            <a:rect r="r" b="b" t="t" l="l"/>
            <a:pathLst>
              <a:path h="798459" w="781492">
                <a:moveTo>
                  <a:pt x="0" y="0"/>
                </a:moveTo>
                <a:lnTo>
                  <a:pt x="781492" y="0"/>
                </a:lnTo>
                <a:lnTo>
                  <a:pt x="781492" y="798460"/>
                </a:lnTo>
                <a:lnTo>
                  <a:pt x="0" y="7984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6827809"/>
            <a:ext cx="781492" cy="798459"/>
          </a:xfrm>
          <a:custGeom>
            <a:avLst/>
            <a:gdLst/>
            <a:ahLst/>
            <a:cxnLst/>
            <a:rect r="r" b="b" t="t" l="l"/>
            <a:pathLst>
              <a:path h="798459" w="781492">
                <a:moveTo>
                  <a:pt x="0" y="0"/>
                </a:moveTo>
                <a:lnTo>
                  <a:pt x="781492" y="0"/>
                </a:lnTo>
                <a:lnTo>
                  <a:pt x="781492" y="798459"/>
                </a:lnTo>
                <a:lnTo>
                  <a:pt x="0" y="7984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90397" y="-1096898"/>
            <a:ext cx="4822810" cy="4177759"/>
          </a:xfrm>
          <a:custGeom>
            <a:avLst/>
            <a:gdLst/>
            <a:ahLst/>
            <a:cxnLst/>
            <a:rect r="r" b="b" t="t" l="l"/>
            <a:pathLst>
              <a:path h="4177759" w="4822810">
                <a:moveTo>
                  <a:pt x="0" y="0"/>
                </a:moveTo>
                <a:lnTo>
                  <a:pt x="4822810" y="0"/>
                </a:lnTo>
                <a:lnTo>
                  <a:pt x="4822810" y="4177759"/>
                </a:lnTo>
                <a:lnTo>
                  <a:pt x="0" y="41777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4016687"/>
            <a:ext cx="10846075" cy="3302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279"/>
              </a:lnSpc>
            </a:pPr>
            <a:r>
              <a:rPr lang="en-US" sz="8963" b="true">
                <a:solidFill>
                  <a:srgbClr val="E3584E"/>
                </a:solidFill>
                <a:latin typeface="Agrandir Bold"/>
                <a:ea typeface="Agrandir Bold"/>
                <a:cs typeface="Agrandir Bold"/>
                <a:sym typeface="Agrandir Bold"/>
              </a:rPr>
              <a:t> Dí</a:t>
            </a:r>
            <a:r>
              <a:rPr lang="en-US" sz="8963" b="true">
                <a:solidFill>
                  <a:srgbClr val="E3584E"/>
                </a:solidFill>
                <a:latin typeface="Agrandir Bold"/>
                <a:ea typeface="Agrandir Bold"/>
                <a:cs typeface="Agrandir Bold"/>
                <a:sym typeface="Agrandir Bold"/>
              </a:rPr>
              <a:t>a de la Virgen de Guadalupe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3448187"/>
            <a:ext cx="4636321" cy="645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2"/>
              </a:lnSpc>
              <a:spcBef>
                <a:spcPct val="0"/>
              </a:spcBef>
            </a:pPr>
            <a:r>
              <a:rPr lang="en-US" b="true" sz="3852">
                <a:solidFill>
                  <a:srgbClr val="1A0F08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12 DE DICIEMBRE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0397" y="-1096898"/>
            <a:ext cx="5452261" cy="4723021"/>
          </a:xfrm>
          <a:custGeom>
            <a:avLst/>
            <a:gdLst/>
            <a:ahLst/>
            <a:cxnLst/>
            <a:rect r="r" b="b" t="t" l="l"/>
            <a:pathLst>
              <a:path h="4723021" w="5452261">
                <a:moveTo>
                  <a:pt x="0" y="0"/>
                </a:moveTo>
                <a:lnTo>
                  <a:pt x="5452261" y="0"/>
                </a:lnTo>
                <a:lnTo>
                  <a:pt x="5452261" y="4723021"/>
                </a:lnTo>
                <a:lnTo>
                  <a:pt x="0" y="47230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58060" y="2670994"/>
            <a:ext cx="9296513" cy="2014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66"/>
              </a:lnSpc>
            </a:pPr>
            <a:r>
              <a:rPr lang="en-US" sz="6666" b="true">
                <a:solidFill>
                  <a:srgbClr val="E3584E"/>
                </a:solidFill>
                <a:latin typeface="Agrandir Bold"/>
                <a:ea typeface="Agrandir Bold"/>
                <a:cs typeface="Agrandir Bold"/>
                <a:sym typeface="Agrandir Bold"/>
              </a:rPr>
              <a:t>U</a:t>
            </a:r>
            <a:r>
              <a:rPr lang="en-US" b="true" sz="6666">
                <a:solidFill>
                  <a:srgbClr val="E3584E"/>
                </a:solidFill>
                <a:latin typeface="Agrandir Bold"/>
                <a:ea typeface="Agrandir Bold"/>
                <a:cs typeface="Agrandir Bold"/>
                <a:sym typeface="Agrandir Bold"/>
              </a:rPr>
              <a:t>n hombre llamado Juan Diego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10800000">
            <a:off x="13759437" y="6188779"/>
            <a:ext cx="5452261" cy="4723021"/>
          </a:xfrm>
          <a:custGeom>
            <a:avLst/>
            <a:gdLst/>
            <a:ahLst/>
            <a:cxnLst/>
            <a:rect r="r" b="b" t="t" l="l"/>
            <a:pathLst>
              <a:path h="4723021" w="5452261">
                <a:moveTo>
                  <a:pt x="0" y="0"/>
                </a:moveTo>
                <a:lnTo>
                  <a:pt x="5452261" y="0"/>
                </a:lnTo>
                <a:lnTo>
                  <a:pt x="5452261" y="4723021"/>
                </a:lnTo>
                <a:lnTo>
                  <a:pt x="0" y="47230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327776">
            <a:off x="7566361" y="-2207032"/>
            <a:ext cx="2734076" cy="5710864"/>
          </a:xfrm>
          <a:custGeom>
            <a:avLst/>
            <a:gdLst/>
            <a:ahLst/>
            <a:cxnLst/>
            <a:rect r="r" b="b" t="t" l="l"/>
            <a:pathLst>
              <a:path h="5710864" w="2734076">
                <a:moveTo>
                  <a:pt x="0" y="0"/>
                </a:moveTo>
                <a:lnTo>
                  <a:pt x="2734076" y="0"/>
                </a:lnTo>
                <a:lnTo>
                  <a:pt x="2734076" y="5710865"/>
                </a:lnTo>
                <a:lnTo>
                  <a:pt x="0" y="57108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52239" y="9488541"/>
            <a:ext cx="781492" cy="798459"/>
          </a:xfrm>
          <a:custGeom>
            <a:avLst/>
            <a:gdLst/>
            <a:ahLst/>
            <a:cxnLst/>
            <a:rect r="r" b="b" t="t" l="l"/>
            <a:pathLst>
              <a:path h="798459" w="781492">
                <a:moveTo>
                  <a:pt x="0" y="0"/>
                </a:moveTo>
                <a:lnTo>
                  <a:pt x="781492" y="0"/>
                </a:lnTo>
                <a:lnTo>
                  <a:pt x="781492" y="798459"/>
                </a:lnTo>
                <a:lnTo>
                  <a:pt x="0" y="7984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485082" y="4262984"/>
            <a:ext cx="589369" cy="602165"/>
          </a:xfrm>
          <a:custGeom>
            <a:avLst/>
            <a:gdLst/>
            <a:ahLst/>
            <a:cxnLst/>
            <a:rect r="r" b="b" t="t" l="l"/>
            <a:pathLst>
              <a:path h="602165" w="589369">
                <a:moveTo>
                  <a:pt x="0" y="0"/>
                </a:moveTo>
                <a:lnTo>
                  <a:pt x="589369" y="0"/>
                </a:lnTo>
                <a:lnTo>
                  <a:pt x="589369" y="602164"/>
                </a:lnTo>
                <a:lnTo>
                  <a:pt x="0" y="6021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257897" y="4685002"/>
            <a:ext cx="7030103" cy="5547391"/>
          </a:xfrm>
          <a:custGeom>
            <a:avLst/>
            <a:gdLst/>
            <a:ahLst/>
            <a:cxnLst/>
            <a:rect r="r" b="b" t="t" l="l"/>
            <a:pathLst>
              <a:path h="5547391" w="7030103">
                <a:moveTo>
                  <a:pt x="0" y="0"/>
                </a:moveTo>
                <a:lnTo>
                  <a:pt x="7030103" y="0"/>
                </a:lnTo>
                <a:lnTo>
                  <a:pt x="7030103" y="5547391"/>
                </a:lnTo>
                <a:lnTo>
                  <a:pt x="0" y="55473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78902" y="5281057"/>
            <a:ext cx="9654829" cy="3177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6"/>
              </a:lnSpc>
              <a:spcBef>
                <a:spcPct val="0"/>
              </a:spcBef>
            </a:pPr>
            <a:r>
              <a:rPr lang="en-US" sz="3011" spc="-60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Hace muchos, muchos años vivía un hombre llamado Juan Diego en una región que hoy conocemos como México.</a:t>
            </a:r>
          </a:p>
          <a:p>
            <a:pPr algn="l">
              <a:lnSpc>
                <a:spcPts val="4216"/>
              </a:lnSpc>
              <a:spcBef>
                <a:spcPct val="0"/>
              </a:spcBef>
            </a:pPr>
          </a:p>
          <a:p>
            <a:pPr algn="l">
              <a:lnSpc>
                <a:spcPts val="4216"/>
              </a:lnSpc>
              <a:spcBef>
                <a:spcPct val="0"/>
              </a:spcBef>
            </a:pPr>
            <a:r>
              <a:rPr lang="en-US" sz="3011" spc="-60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Una mañana, mientras caminaba por el cerro de Tepeyac, algo extraordinario sucedió…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8241" y="-324500"/>
            <a:ext cx="3850241" cy="3335271"/>
          </a:xfrm>
          <a:custGeom>
            <a:avLst/>
            <a:gdLst/>
            <a:ahLst/>
            <a:cxnLst/>
            <a:rect r="r" b="b" t="t" l="l"/>
            <a:pathLst>
              <a:path h="3335271" w="3850241">
                <a:moveTo>
                  <a:pt x="0" y="0"/>
                </a:moveTo>
                <a:lnTo>
                  <a:pt x="3850241" y="0"/>
                </a:lnTo>
                <a:lnTo>
                  <a:pt x="3850241" y="3335272"/>
                </a:lnTo>
                <a:lnTo>
                  <a:pt x="0" y="3335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14401084" y="6927293"/>
            <a:ext cx="4135877" cy="3582704"/>
          </a:xfrm>
          <a:custGeom>
            <a:avLst/>
            <a:gdLst/>
            <a:ahLst/>
            <a:cxnLst/>
            <a:rect r="r" b="b" t="t" l="l"/>
            <a:pathLst>
              <a:path h="3582704" w="4135877">
                <a:moveTo>
                  <a:pt x="0" y="0"/>
                </a:moveTo>
                <a:lnTo>
                  <a:pt x="4135877" y="0"/>
                </a:lnTo>
                <a:lnTo>
                  <a:pt x="4135877" y="3582703"/>
                </a:lnTo>
                <a:lnTo>
                  <a:pt x="0" y="35827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530602" y="2512601"/>
            <a:ext cx="975169" cy="996341"/>
          </a:xfrm>
          <a:custGeom>
            <a:avLst/>
            <a:gdLst/>
            <a:ahLst/>
            <a:cxnLst/>
            <a:rect r="r" b="b" t="t" l="l"/>
            <a:pathLst>
              <a:path h="996341" w="975169">
                <a:moveTo>
                  <a:pt x="0" y="0"/>
                </a:moveTo>
                <a:lnTo>
                  <a:pt x="975169" y="0"/>
                </a:lnTo>
                <a:lnTo>
                  <a:pt x="975169" y="996341"/>
                </a:lnTo>
                <a:lnTo>
                  <a:pt x="0" y="9963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175003" y="8718645"/>
            <a:ext cx="589369" cy="602165"/>
          </a:xfrm>
          <a:custGeom>
            <a:avLst/>
            <a:gdLst/>
            <a:ahLst/>
            <a:cxnLst/>
            <a:rect r="r" b="b" t="t" l="l"/>
            <a:pathLst>
              <a:path h="602165" w="589369">
                <a:moveTo>
                  <a:pt x="0" y="0"/>
                </a:moveTo>
                <a:lnTo>
                  <a:pt x="589369" y="0"/>
                </a:lnTo>
                <a:lnTo>
                  <a:pt x="589369" y="602164"/>
                </a:lnTo>
                <a:lnTo>
                  <a:pt x="0" y="6021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322750" y="1042054"/>
            <a:ext cx="589369" cy="602165"/>
          </a:xfrm>
          <a:custGeom>
            <a:avLst/>
            <a:gdLst/>
            <a:ahLst/>
            <a:cxnLst/>
            <a:rect r="r" b="b" t="t" l="l"/>
            <a:pathLst>
              <a:path h="602165" w="589369">
                <a:moveTo>
                  <a:pt x="0" y="0"/>
                </a:moveTo>
                <a:lnTo>
                  <a:pt x="589368" y="0"/>
                </a:lnTo>
                <a:lnTo>
                  <a:pt x="589368" y="602164"/>
                </a:lnTo>
                <a:lnTo>
                  <a:pt x="0" y="6021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4471" y="1914187"/>
            <a:ext cx="4618863" cy="8229600"/>
          </a:xfrm>
          <a:custGeom>
            <a:avLst/>
            <a:gdLst/>
            <a:ahLst/>
            <a:cxnLst/>
            <a:rect r="r" b="b" t="t" l="l"/>
            <a:pathLst>
              <a:path h="8229600" w="4618863">
                <a:moveTo>
                  <a:pt x="0" y="0"/>
                </a:moveTo>
                <a:lnTo>
                  <a:pt x="4618863" y="0"/>
                </a:lnTo>
                <a:lnTo>
                  <a:pt x="461886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319653" y="1008548"/>
            <a:ext cx="11939647" cy="1504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0549"/>
              </a:lnSpc>
              <a:spcBef>
                <a:spcPct val="0"/>
              </a:spcBef>
            </a:pPr>
            <a:r>
              <a:rPr lang="en-US" b="true" sz="7535">
                <a:solidFill>
                  <a:srgbClr val="E3584E"/>
                </a:solidFill>
                <a:latin typeface="Agrandir Bold"/>
                <a:ea typeface="Agrandir Bold"/>
                <a:cs typeface="Agrandir Bold"/>
                <a:sym typeface="Agrandir Bold"/>
              </a:rPr>
              <a:t>La aparición luminosa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505771" y="3176323"/>
            <a:ext cx="11947929" cy="5214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41"/>
              </a:lnSpc>
              <a:spcBef>
                <a:spcPct val="0"/>
              </a:spcBef>
            </a:pPr>
            <a:r>
              <a:rPr lang="en-US" sz="2957" spc="-59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Mientras caminaba por el cerro de Tepeyac, Ju</a:t>
            </a:r>
            <a:r>
              <a:rPr lang="en-US" sz="2957" spc="-59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an Diego vio algo que nunca olvidaría:</a:t>
            </a:r>
          </a:p>
          <a:p>
            <a:pPr algn="just">
              <a:lnSpc>
                <a:spcPts val="4141"/>
              </a:lnSpc>
              <a:spcBef>
                <a:spcPct val="0"/>
              </a:spcBef>
            </a:pPr>
          </a:p>
          <a:p>
            <a:pPr algn="just">
              <a:lnSpc>
                <a:spcPts val="4141"/>
              </a:lnSpc>
              <a:spcBef>
                <a:spcPct val="0"/>
              </a:spcBef>
            </a:pPr>
            <a:r>
              <a:rPr lang="en-US" sz="2957" spc="-59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una mujer rodeada de una luz muy brillante y hermosa.</a:t>
            </a:r>
          </a:p>
          <a:p>
            <a:pPr algn="just">
              <a:lnSpc>
                <a:spcPts val="4141"/>
              </a:lnSpc>
              <a:spcBef>
                <a:spcPct val="0"/>
              </a:spcBef>
            </a:pPr>
            <a:r>
              <a:rPr lang="en-US" sz="2957" spc="-59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Ella lo miró con cariño y le dijo que era la Virgen María, la madre de Jesús.</a:t>
            </a:r>
          </a:p>
          <a:p>
            <a:pPr algn="just">
              <a:lnSpc>
                <a:spcPts val="4141"/>
              </a:lnSpc>
              <a:spcBef>
                <a:spcPct val="0"/>
              </a:spcBef>
            </a:pPr>
          </a:p>
          <a:p>
            <a:pPr algn="just">
              <a:lnSpc>
                <a:spcPts val="4141"/>
              </a:lnSpc>
              <a:spcBef>
                <a:spcPct val="0"/>
              </a:spcBef>
            </a:pPr>
            <a:r>
              <a:rPr lang="en-US" sz="2957" spc="-59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Con una voz dulce, la Virgen le habló y le pidió que no tuviera miedo,</a:t>
            </a:r>
          </a:p>
          <a:p>
            <a:pPr algn="just">
              <a:lnSpc>
                <a:spcPts val="4141"/>
              </a:lnSpc>
              <a:spcBef>
                <a:spcPct val="0"/>
              </a:spcBef>
            </a:pPr>
            <a:r>
              <a:rPr lang="en-US" sz="2957" spc="-59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porque tenía un mensaje muy especial para él.</a:t>
            </a:r>
          </a:p>
          <a:p>
            <a:pPr algn="just">
              <a:lnSpc>
                <a:spcPts val="4141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390009" y="-861634"/>
            <a:ext cx="7769241" cy="6730105"/>
          </a:xfrm>
          <a:custGeom>
            <a:avLst/>
            <a:gdLst/>
            <a:ahLst/>
            <a:cxnLst/>
            <a:rect r="r" b="b" t="t" l="l"/>
            <a:pathLst>
              <a:path h="6730105" w="7769241">
                <a:moveTo>
                  <a:pt x="7769241" y="0"/>
                </a:moveTo>
                <a:lnTo>
                  <a:pt x="0" y="0"/>
                </a:lnTo>
                <a:lnTo>
                  <a:pt x="0" y="6730106"/>
                </a:lnTo>
                <a:lnTo>
                  <a:pt x="7769241" y="6730106"/>
                </a:lnTo>
                <a:lnTo>
                  <a:pt x="776924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5466" y="1432736"/>
            <a:ext cx="13085421" cy="1486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64"/>
              </a:lnSpc>
              <a:spcBef>
                <a:spcPct val="0"/>
              </a:spcBef>
            </a:pPr>
            <a:r>
              <a:rPr lang="en-US" b="true" sz="7474">
                <a:solidFill>
                  <a:srgbClr val="E3584E"/>
                </a:solidFill>
                <a:latin typeface="Agrandir Bold"/>
                <a:ea typeface="Agrandir Bold"/>
                <a:cs typeface="Agrandir Bold"/>
                <a:sym typeface="Agrandir Bold"/>
              </a:rPr>
              <a:t>Un pedido importante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538344" y="-1490229"/>
            <a:ext cx="4610272" cy="3993648"/>
          </a:xfrm>
          <a:custGeom>
            <a:avLst/>
            <a:gdLst/>
            <a:ahLst/>
            <a:cxnLst/>
            <a:rect r="r" b="b" t="t" l="l"/>
            <a:pathLst>
              <a:path h="3993648" w="4610272">
                <a:moveTo>
                  <a:pt x="0" y="0"/>
                </a:moveTo>
                <a:lnTo>
                  <a:pt x="4610272" y="0"/>
                </a:lnTo>
                <a:lnTo>
                  <a:pt x="4610272" y="3993648"/>
                </a:lnTo>
                <a:lnTo>
                  <a:pt x="0" y="39936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039534" y="205340"/>
            <a:ext cx="805863" cy="823360"/>
          </a:xfrm>
          <a:custGeom>
            <a:avLst/>
            <a:gdLst/>
            <a:ahLst/>
            <a:cxnLst/>
            <a:rect r="r" b="b" t="t" l="l"/>
            <a:pathLst>
              <a:path h="823360" w="805863">
                <a:moveTo>
                  <a:pt x="0" y="0"/>
                </a:moveTo>
                <a:lnTo>
                  <a:pt x="805863" y="0"/>
                </a:lnTo>
                <a:lnTo>
                  <a:pt x="805863" y="823360"/>
                </a:lnTo>
                <a:lnTo>
                  <a:pt x="0" y="823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90397" y="9563030"/>
            <a:ext cx="805863" cy="823360"/>
          </a:xfrm>
          <a:custGeom>
            <a:avLst/>
            <a:gdLst/>
            <a:ahLst/>
            <a:cxnLst/>
            <a:rect r="r" b="b" t="t" l="l"/>
            <a:pathLst>
              <a:path h="823360" w="805863">
                <a:moveTo>
                  <a:pt x="0" y="0"/>
                </a:moveTo>
                <a:lnTo>
                  <a:pt x="805863" y="0"/>
                </a:lnTo>
                <a:lnTo>
                  <a:pt x="805863" y="823360"/>
                </a:lnTo>
                <a:lnTo>
                  <a:pt x="0" y="823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845397" y="4822969"/>
            <a:ext cx="7008836" cy="5464031"/>
          </a:xfrm>
          <a:custGeom>
            <a:avLst/>
            <a:gdLst/>
            <a:ahLst/>
            <a:cxnLst/>
            <a:rect r="r" b="b" t="t" l="l"/>
            <a:pathLst>
              <a:path h="5464031" w="7008836">
                <a:moveTo>
                  <a:pt x="0" y="0"/>
                </a:moveTo>
                <a:lnTo>
                  <a:pt x="7008836" y="0"/>
                </a:lnTo>
                <a:lnTo>
                  <a:pt x="7008836" y="5464031"/>
                </a:lnTo>
                <a:lnTo>
                  <a:pt x="0" y="54640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92547" y="3128575"/>
            <a:ext cx="8716940" cy="6434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La Virgen le dijo a Juan Diego que tenía una misión especial: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Debía ir a ver al obispo y contarle que ella quería que se construyera un templo en ese lugar del Tepeyac.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Le explicó que ese templo sería un sitio donde todas las personas pudieran visitarla,</a:t>
            </a:r>
          </a:p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orar y encontrar consuelo y esperanza.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Juan Diego escuchó con atención y prometió hacer lo que ella le pedía.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390009" y="-861634"/>
            <a:ext cx="7769241" cy="6730105"/>
          </a:xfrm>
          <a:custGeom>
            <a:avLst/>
            <a:gdLst/>
            <a:ahLst/>
            <a:cxnLst/>
            <a:rect r="r" b="b" t="t" l="l"/>
            <a:pathLst>
              <a:path h="6730105" w="7769241">
                <a:moveTo>
                  <a:pt x="7769241" y="0"/>
                </a:moveTo>
                <a:lnTo>
                  <a:pt x="0" y="0"/>
                </a:lnTo>
                <a:lnTo>
                  <a:pt x="0" y="6730106"/>
                </a:lnTo>
                <a:lnTo>
                  <a:pt x="7769241" y="6730106"/>
                </a:lnTo>
                <a:lnTo>
                  <a:pt x="776924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5466" y="1432736"/>
            <a:ext cx="13085421" cy="1486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64"/>
              </a:lnSpc>
              <a:spcBef>
                <a:spcPct val="0"/>
              </a:spcBef>
            </a:pPr>
            <a:r>
              <a:rPr lang="en-US" b="true" sz="7474">
                <a:solidFill>
                  <a:srgbClr val="E3584E"/>
                </a:solidFill>
                <a:latin typeface="Agrandir Bold"/>
                <a:ea typeface="Agrandir Bold"/>
                <a:cs typeface="Agrandir Bold"/>
                <a:sym typeface="Agrandir Bold"/>
              </a:rPr>
              <a:t>El obispo no le creyó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538344" y="-1490229"/>
            <a:ext cx="4610272" cy="3993648"/>
          </a:xfrm>
          <a:custGeom>
            <a:avLst/>
            <a:gdLst/>
            <a:ahLst/>
            <a:cxnLst/>
            <a:rect r="r" b="b" t="t" l="l"/>
            <a:pathLst>
              <a:path h="3993648" w="4610272">
                <a:moveTo>
                  <a:pt x="0" y="0"/>
                </a:moveTo>
                <a:lnTo>
                  <a:pt x="4610272" y="0"/>
                </a:lnTo>
                <a:lnTo>
                  <a:pt x="4610272" y="3993648"/>
                </a:lnTo>
                <a:lnTo>
                  <a:pt x="0" y="39936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039534" y="205340"/>
            <a:ext cx="805863" cy="823360"/>
          </a:xfrm>
          <a:custGeom>
            <a:avLst/>
            <a:gdLst/>
            <a:ahLst/>
            <a:cxnLst/>
            <a:rect r="r" b="b" t="t" l="l"/>
            <a:pathLst>
              <a:path h="823360" w="805863">
                <a:moveTo>
                  <a:pt x="0" y="0"/>
                </a:moveTo>
                <a:lnTo>
                  <a:pt x="805863" y="0"/>
                </a:lnTo>
                <a:lnTo>
                  <a:pt x="805863" y="823360"/>
                </a:lnTo>
                <a:lnTo>
                  <a:pt x="0" y="823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90397" y="9563030"/>
            <a:ext cx="805863" cy="823360"/>
          </a:xfrm>
          <a:custGeom>
            <a:avLst/>
            <a:gdLst/>
            <a:ahLst/>
            <a:cxnLst/>
            <a:rect r="r" b="b" t="t" l="l"/>
            <a:pathLst>
              <a:path h="823360" w="805863">
                <a:moveTo>
                  <a:pt x="0" y="0"/>
                </a:moveTo>
                <a:lnTo>
                  <a:pt x="805863" y="0"/>
                </a:lnTo>
                <a:lnTo>
                  <a:pt x="805863" y="823360"/>
                </a:lnTo>
                <a:lnTo>
                  <a:pt x="0" y="823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748145" y="2057400"/>
            <a:ext cx="5297805" cy="8229600"/>
          </a:xfrm>
          <a:custGeom>
            <a:avLst/>
            <a:gdLst/>
            <a:ahLst/>
            <a:cxnLst/>
            <a:rect r="r" b="b" t="t" l="l"/>
            <a:pathLst>
              <a:path h="8229600" w="5297805">
                <a:moveTo>
                  <a:pt x="0" y="0"/>
                </a:moveTo>
                <a:lnTo>
                  <a:pt x="5297805" y="0"/>
                </a:lnTo>
                <a:lnTo>
                  <a:pt x="52978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3485554"/>
            <a:ext cx="8716940" cy="5939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Juan Diego fue rápido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a ver al obispo para contarle lo que la Virgen le había pedido.</a:t>
            </a:r>
          </a:p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Pero el obispo pensó que la historia era difícil de creer…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Le dijo a Juan Diego que necesitaba una prueba para estar seguro de que todo era verdad.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Aunque se sintió un poco triste, Juan Diego no se rindió y volvió al cerro, tal como la Virgen le había pedido.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390009" y="-861634"/>
            <a:ext cx="7769241" cy="6730105"/>
          </a:xfrm>
          <a:custGeom>
            <a:avLst/>
            <a:gdLst/>
            <a:ahLst/>
            <a:cxnLst/>
            <a:rect r="r" b="b" t="t" l="l"/>
            <a:pathLst>
              <a:path h="6730105" w="7769241">
                <a:moveTo>
                  <a:pt x="7769241" y="0"/>
                </a:moveTo>
                <a:lnTo>
                  <a:pt x="0" y="0"/>
                </a:lnTo>
                <a:lnTo>
                  <a:pt x="0" y="6730106"/>
                </a:lnTo>
                <a:lnTo>
                  <a:pt x="7769241" y="6730106"/>
                </a:lnTo>
                <a:lnTo>
                  <a:pt x="776924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5466" y="1432736"/>
            <a:ext cx="13085421" cy="1486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64"/>
              </a:lnSpc>
              <a:spcBef>
                <a:spcPct val="0"/>
              </a:spcBef>
            </a:pPr>
            <a:r>
              <a:rPr lang="en-US" b="true" sz="7474">
                <a:solidFill>
                  <a:srgbClr val="E3584E"/>
                </a:solidFill>
                <a:latin typeface="Agrandir Bold"/>
                <a:ea typeface="Agrandir Bold"/>
                <a:cs typeface="Agrandir Bold"/>
                <a:sym typeface="Agrandir Bold"/>
              </a:rPr>
              <a:t>Un milagro entre rosas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538344" y="-1490229"/>
            <a:ext cx="4610272" cy="3993648"/>
          </a:xfrm>
          <a:custGeom>
            <a:avLst/>
            <a:gdLst/>
            <a:ahLst/>
            <a:cxnLst/>
            <a:rect r="r" b="b" t="t" l="l"/>
            <a:pathLst>
              <a:path h="3993648" w="4610272">
                <a:moveTo>
                  <a:pt x="0" y="0"/>
                </a:moveTo>
                <a:lnTo>
                  <a:pt x="4610272" y="0"/>
                </a:lnTo>
                <a:lnTo>
                  <a:pt x="4610272" y="3993648"/>
                </a:lnTo>
                <a:lnTo>
                  <a:pt x="0" y="39936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039534" y="205340"/>
            <a:ext cx="805863" cy="823360"/>
          </a:xfrm>
          <a:custGeom>
            <a:avLst/>
            <a:gdLst/>
            <a:ahLst/>
            <a:cxnLst/>
            <a:rect r="r" b="b" t="t" l="l"/>
            <a:pathLst>
              <a:path h="823360" w="805863">
                <a:moveTo>
                  <a:pt x="0" y="0"/>
                </a:moveTo>
                <a:lnTo>
                  <a:pt x="805863" y="0"/>
                </a:lnTo>
                <a:lnTo>
                  <a:pt x="805863" y="823360"/>
                </a:lnTo>
                <a:lnTo>
                  <a:pt x="0" y="823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90397" y="9563030"/>
            <a:ext cx="805863" cy="823360"/>
          </a:xfrm>
          <a:custGeom>
            <a:avLst/>
            <a:gdLst/>
            <a:ahLst/>
            <a:cxnLst/>
            <a:rect r="r" b="b" t="t" l="l"/>
            <a:pathLst>
              <a:path h="823360" w="805863">
                <a:moveTo>
                  <a:pt x="0" y="0"/>
                </a:moveTo>
                <a:lnTo>
                  <a:pt x="805863" y="0"/>
                </a:lnTo>
                <a:lnTo>
                  <a:pt x="805863" y="823360"/>
                </a:lnTo>
                <a:lnTo>
                  <a:pt x="0" y="823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938734" y="4432463"/>
            <a:ext cx="5684356" cy="5542247"/>
          </a:xfrm>
          <a:custGeom>
            <a:avLst/>
            <a:gdLst/>
            <a:ahLst/>
            <a:cxnLst/>
            <a:rect r="r" b="b" t="t" l="l"/>
            <a:pathLst>
              <a:path h="5542247" w="5684356">
                <a:moveTo>
                  <a:pt x="0" y="0"/>
                </a:moveTo>
                <a:lnTo>
                  <a:pt x="5684356" y="0"/>
                </a:lnTo>
                <a:lnTo>
                  <a:pt x="5684356" y="5542247"/>
                </a:lnTo>
                <a:lnTo>
                  <a:pt x="0" y="55422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71522" y="3664585"/>
            <a:ext cx="8716940" cy="494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La Virgen le dijo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a Juan Diego que regresara al cerro.</a:t>
            </a:r>
          </a:p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Aunque era invierno y no crecían flores, Juan Diego encontró unas rosas hermosas donde ella le señaló.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Las recogió con cuidado y las guardó en su tilma, una capa hecha con tela sencilla.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La Virgen le dijo que esas rosas serían la señal que el obispo estaba esperando.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390009" y="-861634"/>
            <a:ext cx="7769241" cy="6730105"/>
          </a:xfrm>
          <a:custGeom>
            <a:avLst/>
            <a:gdLst/>
            <a:ahLst/>
            <a:cxnLst/>
            <a:rect r="r" b="b" t="t" l="l"/>
            <a:pathLst>
              <a:path h="6730105" w="7769241">
                <a:moveTo>
                  <a:pt x="7769241" y="0"/>
                </a:moveTo>
                <a:lnTo>
                  <a:pt x="0" y="0"/>
                </a:lnTo>
                <a:lnTo>
                  <a:pt x="0" y="6730106"/>
                </a:lnTo>
                <a:lnTo>
                  <a:pt x="7769241" y="6730106"/>
                </a:lnTo>
                <a:lnTo>
                  <a:pt x="776924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5466" y="1432736"/>
            <a:ext cx="13085421" cy="1486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64"/>
              </a:lnSpc>
              <a:spcBef>
                <a:spcPct val="0"/>
              </a:spcBef>
            </a:pPr>
            <a:r>
              <a:rPr lang="en-US" b="true" sz="7474">
                <a:solidFill>
                  <a:srgbClr val="E3584E"/>
                </a:solidFill>
                <a:latin typeface="Agrandir Bold"/>
                <a:ea typeface="Agrandir Bold"/>
                <a:cs typeface="Agrandir Bold"/>
                <a:sym typeface="Agrandir Bold"/>
              </a:rPr>
              <a:t>La imagen aparece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538344" y="-1490229"/>
            <a:ext cx="4610272" cy="3993648"/>
          </a:xfrm>
          <a:custGeom>
            <a:avLst/>
            <a:gdLst/>
            <a:ahLst/>
            <a:cxnLst/>
            <a:rect r="r" b="b" t="t" l="l"/>
            <a:pathLst>
              <a:path h="3993648" w="4610272">
                <a:moveTo>
                  <a:pt x="0" y="0"/>
                </a:moveTo>
                <a:lnTo>
                  <a:pt x="4610272" y="0"/>
                </a:lnTo>
                <a:lnTo>
                  <a:pt x="4610272" y="3993648"/>
                </a:lnTo>
                <a:lnTo>
                  <a:pt x="0" y="39936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039534" y="205340"/>
            <a:ext cx="805863" cy="823360"/>
          </a:xfrm>
          <a:custGeom>
            <a:avLst/>
            <a:gdLst/>
            <a:ahLst/>
            <a:cxnLst/>
            <a:rect r="r" b="b" t="t" l="l"/>
            <a:pathLst>
              <a:path h="823360" w="805863">
                <a:moveTo>
                  <a:pt x="0" y="0"/>
                </a:moveTo>
                <a:lnTo>
                  <a:pt x="805863" y="0"/>
                </a:lnTo>
                <a:lnTo>
                  <a:pt x="805863" y="823360"/>
                </a:lnTo>
                <a:lnTo>
                  <a:pt x="0" y="823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90397" y="9563030"/>
            <a:ext cx="805863" cy="823360"/>
          </a:xfrm>
          <a:custGeom>
            <a:avLst/>
            <a:gdLst/>
            <a:ahLst/>
            <a:cxnLst/>
            <a:rect r="r" b="b" t="t" l="l"/>
            <a:pathLst>
              <a:path h="823360" w="805863">
                <a:moveTo>
                  <a:pt x="0" y="0"/>
                </a:moveTo>
                <a:lnTo>
                  <a:pt x="805863" y="0"/>
                </a:lnTo>
                <a:lnTo>
                  <a:pt x="805863" y="823360"/>
                </a:lnTo>
                <a:lnTo>
                  <a:pt x="0" y="823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614688" y="2503419"/>
            <a:ext cx="4028461" cy="8056921"/>
          </a:xfrm>
          <a:custGeom>
            <a:avLst/>
            <a:gdLst/>
            <a:ahLst/>
            <a:cxnLst/>
            <a:rect r="r" b="b" t="t" l="l"/>
            <a:pathLst>
              <a:path h="8056921" w="4028461">
                <a:moveTo>
                  <a:pt x="0" y="0"/>
                </a:moveTo>
                <a:lnTo>
                  <a:pt x="4028461" y="0"/>
                </a:lnTo>
                <a:lnTo>
                  <a:pt x="4028461" y="8056921"/>
                </a:lnTo>
                <a:lnTo>
                  <a:pt x="0" y="80569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71522" y="3128575"/>
            <a:ext cx="8716940" cy="6434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Cuando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Juan Diego llegó frente al obispo, abrió su tilma para mostrarle las rosas.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Pero ocurrió algo sorprendente:</a:t>
            </a:r>
          </a:p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las flores cayeron al suelo y, en ese momento, apareció la imagen de la Virgen de Guadalupe dibujada en la tela.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El obispo quedó asombrado.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Comprendió que era un milagro y finalmente creyó el mensaje de Juan Diego.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390009" y="-861634"/>
            <a:ext cx="7769241" cy="6730105"/>
          </a:xfrm>
          <a:custGeom>
            <a:avLst/>
            <a:gdLst/>
            <a:ahLst/>
            <a:cxnLst/>
            <a:rect r="r" b="b" t="t" l="l"/>
            <a:pathLst>
              <a:path h="6730105" w="7769241">
                <a:moveTo>
                  <a:pt x="7769241" y="0"/>
                </a:moveTo>
                <a:lnTo>
                  <a:pt x="0" y="0"/>
                </a:lnTo>
                <a:lnTo>
                  <a:pt x="0" y="6730106"/>
                </a:lnTo>
                <a:lnTo>
                  <a:pt x="7769241" y="6730106"/>
                </a:lnTo>
                <a:lnTo>
                  <a:pt x="776924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5466" y="1432736"/>
            <a:ext cx="13085421" cy="1486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64"/>
              </a:lnSpc>
              <a:spcBef>
                <a:spcPct val="0"/>
              </a:spcBef>
            </a:pPr>
            <a:r>
              <a:rPr lang="en-US" b="true" sz="7474">
                <a:solidFill>
                  <a:srgbClr val="E3584E"/>
                </a:solidFill>
                <a:latin typeface="Agrandir Bold"/>
                <a:ea typeface="Agrandir Bold"/>
                <a:cs typeface="Agrandir Bold"/>
                <a:sym typeface="Agrandir Bold"/>
              </a:rPr>
              <a:t>Un templo para todos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538344" y="-1490229"/>
            <a:ext cx="4610272" cy="3993648"/>
          </a:xfrm>
          <a:custGeom>
            <a:avLst/>
            <a:gdLst/>
            <a:ahLst/>
            <a:cxnLst/>
            <a:rect r="r" b="b" t="t" l="l"/>
            <a:pathLst>
              <a:path h="3993648" w="4610272">
                <a:moveTo>
                  <a:pt x="0" y="0"/>
                </a:moveTo>
                <a:lnTo>
                  <a:pt x="4610272" y="0"/>
                </a:lnTo>
                <a:lnTo>
                  <a:pt x="4610272" y="3993648"/>
                </a:lnTo>
                <a:lnTo>
                  <a:pt x="0" y="39936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039534" y="205340"/>
            <a:ext cx="805863" cy="823360"/>
          </a:xfrm>
          <a:custGeom>
            <a:avLst/>
            <a:gdLst/>
            <a:ahLst/>
            <a:cxnLst/>
            <a:rect r="r" b="b" t="t" l="l"/>
            <a:pathLst>
              <a:path h="823360" w="805863">
                <a:moveTo>
                  <a:pt x="0" y="0"/>
                </a:moveTo>
                <a:lnTo>
                  <a:pt x="805863" y="0"/>
                </a:lnTo>
                <a:lnTo>
                  <a:pt x="805863" y="823360"/>
                </a:lnTo>
                <a:lnTo>
                  <a:pt x="0" y="823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90397" y="9563030"/>
            <a:ext cx="805863" cy="823360"/>
          </a:xfrm>
          <a:custGeom>
            <a:avLst/>
            <a:gdLst/>
            <a:ahLst/>
            <a:cxnLst/>
            <a:rect r="r" b="b" t="t" l="l"/>
            <a:pathLst>
              <a:path h="823360" w="805863">
                <a:moveTo>
                  <a:pt x="0" y="0"/>
                </a:moveTo>
                <a:lnTo>
                  <a:pt x="805863" y="0"/>
                </a:lnTo>
                <a:lnTo>
                  <a:pt x="805863" y="823360"/>
                </a:lnTo>
                <a:lnTo>
                  <a:pt x="0" y="823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92547" y="3803215"/>
            <a:ext cx="10707760" cy="5455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15"/>
              </a:lnSpc>
            </a:pPr>
            <a:r>
              <a:rPr lang="en-US" sz="3439" spc="-68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Después de ver</a:t>
            </a:r>
            <a:r>
              <a:rPr lang="en-US" sz="3439" spc="-68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la imagen en la tilma, el obispo pidió que se construyera un templo en el lugar donde la Virgen se le había aparecido a Juan Diego.</a:t>
            </a:r>
          </a:p>
          <a:p>
            <a:pPr algn="l">
              <a:lnSpc>
                <a:spcPts val="4815"/>
              </a:lnSpc>
            </a:pPr>
          </a:p>
          <a:p>
            <a:pPr algn="l">
              <a:lnSpc>
                <a:spcPts val="4815"/>
              </a:lnSpc>
            </a:pPr>
            <a:r>
              <a:rPr lang="en-US" sz="3439" spc="-68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Ese templo está en la Basílica de Guadalupe, en Ciudad de México,</a:t>
            </a:r>
          </a:p>
          <a:p>
            <a:pPr algn="l">
              <a:lnSpc>
                <a:spcPts val="4815"/>
              </a:lnSpc>
            </a:pPr>
            <a:r>
              <a:rPr lang="en-US" sz="3439" spc="-68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y cada año millones de personas la visitan para agradecer, orar y celebrar su día el 12 de diciembre.</a:t>
            </a:r>
          </a:p>
          <a:p>
            <a:pPr algn="l">
              <a:lnSpc>
                <a:spcPts val="4815"/>
              </a:lnSpc>
              <a:spcBef>
                <a:spcPct val="0"/>
              </a:spcBef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2826165" y="3673532"/>
            <a:ext cx="4896929" cy="6159660"/>
          </a:xfrm>
          <a:custGeom>
            <a:avLst/>
            <a:gdLst/>
            <a:ahLst/>
            <a:cxnLst/>
            <a:rect r="r" b="b" t="t" l="l"/>
            <a:pathLst>
              <a:path h="6159660" w="4896929">
                <a:moveTo>
                  <a:pt x="0" y="0"/>
                </a:moveTo>
                <a:lnTo>
                  <a:pt x="4896930" y="0"/>
                </a:lnTo>
                <a:lnTo>
                  <a:pt x="4896930" y="6159660"/>
                </a:lnTo>
                <a:lnTo>
                  <a:pt x="0" y="61596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2826165" y="-1586605"/>
            <a:ext cx="7769241" cy="6730105"/>
          </a:xfrm>
          <a:custGeom>
            <a:avLst/>
            <a:gdLst/>
            <a:ahLst/>
            <a:cxnLst/>
            <a:rect r="r" b="b" t="t" l="l"/>
            <a:pathLst>
              <a:path h="6730105" w="7769241">
                <a:moveTo>
                  <a:pt x="7769241" y="0"/>
                </a:moveTo>
                <a:lnTo>
                  <a:pt x="0" y="0"/>
                </a:lnTo>
                <a:lnTo>
                  <a:pt x="0" y="6730105"/>
                </a:lnTo>
                <a:lnTo>
                  <a:pt x="7769241" y="6730105"/>
                </a:lnTo>
                <a:lnTo>
                  <a:pt x="776924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12534" y="1694746"/>
            <a:ext cx="16643834" cy="1486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64"/>
              </a:lnSpc>
              <a:spcBef>
                <a:spcPct val="0"/>
              </a:spcBef>
            </a:pPr>
            <a:r>
              <a:rPr lang="en-US" b="true" sz="7474">
                <a:solidFill>
                  <a:srgbClr val="E3584E"/>
                </a:solidFill>
                <a:latin typeface="Agrandir Bold"/>
                <a:ea typeface="Agrandir Bold"/>
                <a:cs typeface="Agrandir Bold"/>
                <a:sym typeface="Agrandir Bold"/>
              </a:rPr>
              <a:t>Qué nos enseña esta historia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538344" y="-1490229"/>
            <a:ext cx="4610272" cy="3993648"/>
          </a:xfrm>
          <a:custGeom>
            <a:avLst/>
            <a:gdLst/>
            <a:ahLst/>
            <a:cxnLst/>
            <a:rect r="r" b="b" t="t" l="l"/>
            <a:pathLst>
              <a:path h="3993648" w="4610272">
                <a:moveTo>
                  <a:pt x="0" y="0"/>
                </a:moveTo>
                <a:lnTo>
                  <a:pt x="4610272" y="0"/>
                </a:lnTo>
                <a:lnTo>
                  <a:pt x="4610272" y="3993648"/>
                </a:lnTo>
                <a:lnTo>
                  <a:pt x="0" y="39936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039534" y="205340"/>
            <a:ext cx="805863" cy="823360"/>
          </a:xfrm>
          <a:custGeom>
            <a:avLst/>
            <a:gdLst/>
            <a:ahLst/>
            <a:cxnLst/>
            <a:rect r="r" b="b" t="t" l="l"/>
            <a:pathLst>
              <a:path h="823360" w="805863">
                <a:moveTo>
                  <a:pt x="0" y="0"/>
                </a:moveTo>
                <a:lnTo>
                  <a:pt x="805863" y="0"/>
                </a:lnTo>
                <a:lnTo>
                  <a:pt x="805863" y="823360"/>
                </a:lnTo>
                <a:lnTo>
                  <a:pt x="0" y="823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90397" y="9563030"/>
            <a:ext cx="805863" cy="823360"/>
          </a:xfrm>
          <a:custGeom>
            <a:avLst/>
            <a:gdLst/>
            <a:ahLst/>
            <a:cxnLst/>
            <a:rect r="r" b="b" t="t" l="l"/>
            <a:pathLst>
              <a:path h="823360" w="805863">
                <a:moveTo>
                  <a:pt x="0" y="0"/>
                </a:moveTo>
                <a:lnTo>
                  <a:pt x="805863" y="0"/>
                </a:lnTo>
                <a:lnTo>
                  <a:pt x="805863" y="823360"/>
                </a:lnTo>
                <a:lnTo>
                  <a:pt x="0" y="823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68960" y="3606857"/>
            <a:ext cx="10707760" cy="1196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15"/>
              </a:lnSpc>
              <a:spcBef>
                <a:spcPct val="0"/>
              </a:spcBef>
            </a:pPr>
            <a:r>
              <a:rPr lang="en-US" sz="3439" spc="-68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La historia de la Virgen de Guadalupe nos recuerda valores muy importantes: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2826165" y="3673532"/>
            <a:ext cx="4896929" cy="6159660"/>
          </a:xfrm>
          <a:custGeom>
            <a:avLst/>
            <a:gdLst/>
            <a:ahLst/>
            <a:cxnLst/>
            <a:rect r="r" b="b" t="t" l="l"/>
            <a:pathLst>
              <a:path h="6159660" w="4896929">
                <a:moveTo>
                  <a:pt x="0" y="0"/>
                </a:moveTo>
                <a:lnTo>
                  <a:pt x="4896930" y="0"/>
                </a:lnTo>
                <a:lnTo>
                  <a:pt x="4896930" y="6159660"/>
                </a:lnTo>
                <a:lnTo>
                  <a:pt x="0" y="61596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68960" y="5231633"/>
            <a:ext cx="11840422" cy="4246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42583" indent="-371292" lvl="1">
              <a:lnSpc>
                <a:spcPts val="4815"/>
              </a:lnSpc>
              <a:buFont typeface="Arial"/>
              <a:buChar char="•"/>
            </a:pPr>
            <a:r>
              <a:rPr lang="en-US" sz="3439" spc="-68" strike="noStrike" u="none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Amor y esperanza en los momentos difíciles.</a:t>
            </a:r>
          </a:p>
          <a:p>
            <a:pPr algn="l" marL="742583" indent="-371292" lvl="1">
              <a:lnSpc>
                <a:spcPts val="4815"/>
              </a:lnSpc>
              <a:buFont typeface="Arial"/>
              <a:buChar char="•"/>
            </a:pPr>
            <a:r>
              <a:rPr lang="en-US" sz="3439" spc="-68" strike="noStrike" u="none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Confianza en hacer el bien.</a:t>
            </a:r>
          </a:p>
          <a:p>
            <a:pPr algn="l" marL="742583" indent="-371292" lvl="1">
              <a:lnSpc>
                <a:spcPts val="4815"/>
              </a:lnSpc>
              <a:buFont typeface="Arial"/>
              <a:buChar char="•"/>
            </a:pPr>
            <a:r>
              <a:rPr lang="en-US" sz="3439" spc="-68" strike="noStrike" u="none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Unidad, porque su mensaje une a muchas personas.</a:t>
            </a:r>
          </a:p>
          <a:p>
            <a:pPr algn="l" marL="742583" indent="-371292" lvl="1">
              <a:lnSpc>
                <a:spcPts val="4815"/>
              </a:lnSpc>
              <a:buFont typeface="Arial"/>
              <a:buChar char="•"/>
            </a:pPr>
            <a:r>
              <a:rPr lang="en-US" sz="3439" spc="-68" strike="noStrike" u="none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Ayudar a los demás, tal como Juan Diego obedeció con humildad.</a:t>
            </a:r>
          </a:p>
          <a:p>
            <a:pPr algn="l" marL="742583" indent="-371292" lvl="1">
              <a:lnSpc>
                <a:spcPts val="4815"/>
              </a:lnSpc>
              <a:buFont typeface="Arial"/>
              <a:buChar char="•"/>
            </a:pPr>
            <a:r>
              <a:rPr lang="en-US" sz="3439" spc="-68" strike="noStrike" u="none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Es una tradición muy especial que forma parte del corazón de México.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3374679" y="-1867325"/>
            <a:ext cx="7769241" cy="6730105"/>
          </a:xfrm>
          <a:custGeom>
            <a:avLst/>
            <a:gdLst/>
            <a:ahLst/>
            <a:cxnLst/>
            <a:rect r="r" b="b" t="t" l="l"/>
            <a:pathLst>
              <a:path h="6730105" w="7769241">
                <a:moveTo>
                  <a:pt x="7769242" y="0"/>
                </a:moveTo>
                <a:lnTo>
                  <a:pt x="0" y="0"/>
                </a:lnTo>
                <a:lnTo>
                  <a:pt x="0" y="6730105"/>
                </a:lnTo>
                <a:lnTo>
                  <a:pt x="7769242" y="6730105"/>
                </a:lnTo>
                <a:lnTo>
                  <a:pt x="776924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73312" y="327932"/>
            <a:ext cx="9469801" cy="281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64"/>
              </a:lnSpc>
              <a:spcBef>
                <a:spcPct val="0"/>
              </a:spcBef>
            </a:pPr>
            <a:r>
              <a:rPr lang="en-US" b="true" sz="7474">
                <a:solidFill>
                  <a:srgbClr val="E3584E"/>
                </a:solidFill>
                <a:latin typeface="Agrandir Bold"/>
                <a:ea typeface="Agrandir Bold"/>
                <a:cs typeface="Agrandir Bold"/>
                <a:sym typeface="Agrandir Bold"/>
              </a:rPr>
              <a:t>Dato curioso sobre el mant</a:t>
            </a:r>
            <a:r>
              <a:rPr lang="en-US" b="true" sz="7474">
                <a:solidFill>
                  <a:srgbClr val="E3584E"/>
                </a:solidFill>
                <a:latin typeface="Agrandir Bold"/>
                <a:ea typeface="Agrandir Bold"/>
                <a:cs typeface="Agrandir Bold"/>
                <a:sym typeface="Agrandir Bold"/>
              </a:rPr>
              <a:t>o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3036960" y="-1127154"/>
            <a:ext cx="4610272" cy="3993648"/>
          </a:xfrm>
          <a:custGeom>
            <a:avLst/>
            <a:gdLst/>
            <a:ahLst/>
            <a:cxnLst/>
            <a:rect r="r" b="b" t="t" l="l"/>
            <a:pathLst>
              <a:path h="3993648" w="4610272">
                <a:moveTo>
                  <a:pt x="0" y="0"/>
                </a:moveTo>
                <a:lnTo>
                  <a:pt x="4610272" y="0"/>
                </a:lnTo>
                <a:lnTo>
                  <a:pt x="4610272" y="3993648"/>
                </a:lnTo>
                <a:lnTo>
                  <a:pt x="0" y="39936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342708" y="1497727"/>
            <a:ext cx="805863" cy="823360"/>
          </a:xfrm>
          <a:custGeom>
            <a:avLst/>
            <a:gdLst/>
            <a:ahLst/>
            <a:cxnLst/>
            <a:rect r="r" b="b" t="t" l="l"/>
            <a:pathLst>
              <a:path h="823360" w="805863">
                <a:moveTo>
                  <a:pt x="0" y="0"/>
                </a:moveTo>
                <a:lnTo>
                  <a:pt x="805864" y="0"/>
                </a:lnTo>
                <a:lnTo>
                  <a:pt x="805864" y="823360"/>
                </a:lnTo>
                <a:lnTo>
                  <a:pt x="0" y="823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90397" y="9563030"/>
            <a:ext cx="805863" cy="823360"/>
          </a:xfrm>
          <a:custGeom>
            <a:avLst/>
            <a:gdLst/>
            <a:ahLst/>
            <a:cxnLst/>
            <a:rect r="r" b="b" t="t" l="l"/>
            <a:pathLst>
              <a:path h="823360" w="805863">
                <a:moveTo>
                  <a:pt x="0" y="0"/>
                </a:moveTo>
                <a:lnTo>
                  <a:pt x="805863" y="0"/>
                </a:lnTo>
                <a:lnTo>
                  <a:pt x="805863" y="823360"/>
                </a:lnTo>
                <a:lnTo>
                  <a:pt x="0" y="8233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295363" y="4303921"/>
            <a:ext cx="6152266" cy="5983079"/>
          </a:xfrm>
          <a:custGeom>
            <a:avLst/>
            <a:gdLst/>
            <a:ahLst/>
            <a:cxnLst/>
            <a:rect r="r" b="b" t="t" l="l"/>
            <a:pathLst>
              <a:path h="5983079" w="6152266">
                <a:moveTo>
                  <a:pt x="0" y="0"/>
                </a:moveTo>
                <a:lnTo>
                  <a:pt x="6152266" y="0"/>
                </a:lnTo>
                <a:lnTo>
                  <a:pt x="6152266" y="5983079"/>
                </a:lnTo>
                <a:lnTo>
                  <a:pt x="0" y="59830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12534" y="3347829"/>
            <a:ext cx="12650250" cy="5939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La imagen de la Vi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rgen de Guadalupe quedó impresa en el 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m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ant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o 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(ayate) 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de 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J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u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a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n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D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i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ego hace más 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d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e 490 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a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ños… ¡y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aún s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e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con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ser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v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a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!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</a:p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Lo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sor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pr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end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en</a:t>
            </a: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te es que este tipo de tela, hecha con fibras de maguey, normalmente se desgasta en menos de 20 años.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</a:p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 Sin embargo, el manto guadalupano sigue intacto, con colores brillantes y detalles que aún hoy llaman la atención de científicos y expertos.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</a:p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 spc="-55">
                <a:solidFill>
                  <a:srgbClr val="1A0F08"/>
                </a:solidFill>
                <a:latin typeface="Quicksand"/>
                <a:ea typeface="Quicksand"/>
                <a:cs typeface="Quicksand"/>
                <a:sym typeface="Quicksand"/>
              </a:rPr>
              <a:t>Por eso muchas personas consideran el manto como un milagro y un símbolo muy especial para México.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9E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13699029" y="7161410"/>
            <a:ext cx="4841305" cy="4193781"/>
          </a:xfrm>
          <a:custGeom>
            <a:avLst/>
            <a:gdLst/>
            <a:ahLst/>
            <a:cxnLst/>
            <a:rect r="r" b="b" t="t" l="l"/>
            <a:pathLst>
              <a:path h="4193781" w="4841305">
                <a:moveTo>
                  <a:pt x="0" y="0"/>
                </a:moveTo>
                <a:lnTo>
                  <a:pt x="4841305" y="0"/>
                </a:lnTo>
                <a:lnTo>
                  <a:pt x="4841305" y="4193780"/>
                </a:lnTo>
                <a:lnTo>
                  <a:pt x="0" y="41937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634809">
            <a:off x="11609734" y="-4501692"/>
            <a:ext cx="6555128" cy="13692174"/>
          </a:xfrm>
          <a:custGeom>
            <a:avLst/>
            <a:gdLst/>
            <a:ahLst/>
            <a:cxnLst/>
            <a:rect r="r" b="b" t="t" l="l"/>
            <a:pathLst>
              <a:path h="13692174" w="6555128">
                <a:moveTo>
                  <a:pt x="0" y="0"/>
                </a:moveTo>
                <a:lnTo>
                  <a:pt x="6555128" y="0"/>
                </a:lnTo>
                <a:lnTo>
                  <a:pt x="6555128" y="13692174"/>
                </a:lnTo>
                <a:lnTo>
                  <a:pt x="0" y="136921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823885" y="3051511"/>
            <a:ext cx="12640230" cy="3383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87"/>
              </a:lnSpc>
              <a:spcBef>
                <a:spcPct val="0"/>
              </a:spcBef>
            </a:pPr>
            <a:r>
              <a:rPr lang="en-US" b="true" sz="16991">
                <a:solidFill>
                  <a:srgbClr val="F5E9DC"/>
                </a:solidFill>
                <a:latin typeface="Agrandir Bold"/>
                <a:ea typeface="Agrandir Bold"/>
                <a:cs typeface="Agrandir Bold"/>
                <a:sym typeface="Agrandir Bold"/>
              </a:rPr>
              <a:t>Gracias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190397" y="-1096898"/>
            <a:ext cx="5712565" cy="4948509"/>
          </a:xfrm>
          <a:custGeom>
            <a:avLst/>
            <a:gdLst/>
            <a:ahLst/>
            <a:cxnLst/>
            <a:rect r="r" b="b" t="t" l="l"/>
            <a:pathLst>
              <a:path h="4948509" w="5712565">
                <a:moveTo>
                  <a:pt x="0" y="0"/>
                </a:moveTo>
                <a:lnTo>
                  <a:pt x="5712565" y="0"/>
                </a:lnTo>
                <a:lnTo>
                  <a:pt x="5712565" y="4948509"/>
                </a:lnTo>
                <a:lnTo>
                  <a:pt x="0" y="49485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23997" y="5458223"/>
            <a:ext cx="1283776" cy="1311649"/>
          </a:xfrm>
          <a:custGeom>
            <a:avLst/>
            <a:gdLst/>
            <a:ahLst/>
            <a:cxnLst/>
            <a:rect r="r" b="b" t="t" l="l"/>
            <a:pathLst>
              <a:path h="1311649" w="1283776">
                <a:moveTo>
                  <a:pt x="0" y="0"/>
                </a:moveTo>
                <a:lnTo>
                  <a:pt x="1283776" y="0"/>
                </a:lnTo>
                <a:lnTo>
                  <a:pt x="1283776" y="1311649"/>
                </a:lnTo>
                <a:lnTo>
                  <a:pt x="0" y="13116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820272" y="8077523"/>
            <a:ext cx="1283776" cy="1311649"/>
          </a:xfrm>
          <a:custGeom>
            <a:avLst/>
            <a:gdLst/>
            <a:ahLst/>
            <a:cxnLst/>
            <a:rect r="r" b="b" t="t" l="l"/>
            <a:pathLst>
              <a:path h="1311649" w="1283776">
                <a:moveTo>
                  <a:pt x="0" y="0"/>
                </a:moveTo>
                <a:lnTo>
                  <a:pt x="1283776" y="0"/>
                </a:lnTo>
                <a:lnTo>
                  <a:pt x="1283776" y="1311649"/>
                </a:lnTo>
                <a:lnTo>
                  <a:pt x="0" y="13116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769040" y="3851611"/>
            <a:ext cx="698560" cy="713726"/>
          </a:xfrm>
          <a:custGeom>
            <a:avLst/>
            <a:gdLst/>
            <a:ahLst/>
            <a:cxnLst/>
            <a:rect r="r" b="b" t="t" l="l"/>
            <a:pathLst>
              <a:path h="713726" w="698560">
                <a:moveTo>
                  <a:pt x="0" y="0"/>
                </a:moveTo>
                <a:lnTo>
                  <a:pt x="698560" y="0"/>
                </a:lnTo>
                <a:lnTo>
                  <a:pt x="698560" y="713727"/>
                </a:lnTo>
                <a:lnTo>
                  <a:pt x="0" y="7137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476560" y="1020494"/>
            <a:ext cx="698560" cy="713726"/>
          </a:xfrm>
          <a:custGeom>
            <a:avLst/>
            <a:gdLst/>
            <a:ahLst/>
            <a:cxnLst/>
            <a:rect r="r" b="b" t="t" l="l"/>
            <a:pathLst>
              <a:path h="713726" w="698560">
                <a:moveTo>
                  <a:pt x="0" y="0"/>
                </a:moveTo>
                <a:lnTo>
                  <a:pt x="698559" y="0"/>
                </a:lnTo>
                <a:lnTo>
                  <a:pt x="698559" y="713726"/>
                </a:lnTo>
                <a:lnTo>
                  <a:pt x="0" y="7137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DAG50urVuY0</dc:identifier>
  <dcterms:modified xsi:type="dcterms:W3CDTF">2011-08-01T06:04:30Z</dcterms:modified>
  <cp:revision>1</cp:revision>
  <dc:title>Beige And Yellow Illustrative Church Sermon Presentation</dc:title>
</cp:coreProperties>
</file>