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556500" cy="10693400"/>
  <p:notesSz cx="6858000" cy="9144000"/>
  <p:embeddedFontLst>
    <p:embeddedFont>
      <p:font typeface="Poppins Light" charset="1" panose="00000400000000000000"/>
      <p:regular r:id="rId8"/>
    </p:embeddedFont>
    <p:embeddedFont>
      <p:font typeface="Londrina Solid Heavy" charset="1" panose="00000A00000000000000"/>
      <p:regular r:id="rId9"/>
    </p:embeddedFont>
    <p:embeddedFont>
      <p:font typeface="Poppins" charset="1" panose="00000500000000000000"/>
      <p:regular r:id="rId10"/>
    </p:embeddedFont>
    <p:embeddedFont>
      <p:font typeface="Londrina Solid" charset="1" panose="00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1526341"/>
            <a:ext cx="6048000" cy="783629"/>
            <a:chOff x="0" y="0"/>
            <a:chExt cx="4605867" cy="5967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05867" cy="596774"/>
            </a:xfrm>
            <a:custGeom>
              <a:avLst/>
              <a:gdLst/>
              <a:ahLst/>
              <a:cxnLst/>
              <a:rect r="r" b="b" t="t" l="l"/>
              <a:pathLst>
                <a:path h="596774" w="4605867">
                  <a:moveTo>
                    <a:pt x="0" y="0"/>
                  </a:moveTo>
                  <a:lnTo>
                    <a:pt x="4605867" y="0"/>
                  </a:lnTo>
                  <a:lnTo>
                    <a:pt x="4605867" y="596774"/>
                  </a:lnTo>
                  <a:lnTo>
                    <a:pt x="0" y="596774"/>
                  </a:lnTo>
                  <a:close/>
                </a:path>
              </a:pathLst>
            </a:custGeom>
            <a:solidFill>
              <a:srgbClr val="CB6CE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4605867" cy="615824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953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09201" y="3138104"/>
            <a:ext cx="4341599" cy="2331575"/>
            <a:chOff x="0" y="0"/>
            <a:chExt cx="5788798" cy="310876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984766" cy="3108767"/>
            </a:xfrm>
            <a:custGeom>
              <a:avLst/>
              <a:gdLst/>
              <a:ahLst/>
              <a:cxnLst/>
              <a:rect r="r" b="b" t="t" l="l"/>
              <a:pathLst>
                <a:path h="3108767" w="2984766">
                  <a:moveTo>
                    <a:pt x="0" y="0"/>
                  </a:moveTo>
                  <a:lnTo>
                    <a:pt x="2984766" y="0"/>
                  </a:lnTo>
                  <a:lnTo>
                    <a:pt x="2984766" y="3108767"/>
                  </a:lnTo>
                  <a:lnTo>
                    <a:pt x="0" y="3108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4154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808365" y="0"/>
              <a:ext cx="2980433" cy="3108767"/>
            </a:xfrm>
            <a:custGeom>
              <a:avLst/>
              <a:gdLst/>
              <a:ahLst/>
              <a:cxnLst/>
              <a:rect r="r" b="b" t="t" l="l"/>
              <a:pathLst>
                <a:path h="3108767" w="2980433">
                  <a:moveTo>
                    <a:pt x="0" y="0"/>
                  </a:moveTo>
                  <a:lnTo>
                    <a:pt x="2980433" y="0"/>
                  </a:lnTo>
                  <a:lnTo>
                    <a:pt x="2980433" y="3108767"/>
                  </a:lnTo>
                  <a:lnTo>
                    <a:pt x="0" y="3108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305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2688660" y="3046707"/>
            <a:ext cx="2079108" cy="352075"/>
            <a:chOff x="0" y="0"/>
            <a:chExt cx="1583349" cy="26812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83349" cy="268123"/>
            </a:xfrm>
            <a:custGeom>
              <a:avLst/>
              <a:gdLst/>
              <a:ahLst/>
              <a:cxnLst/>
              <a:rect r="r" b="b" t="t" l="l"/>
              <a:pathLst>
                <a:path h="268123" w="1583349">
                  <a:moveTo>
                    <a:pt x="0" y="0"/>
                  </a:moveTo>
                  <a:lnTo>
                    <a:pt x="1583349" y="0"/>
                  </a:lnTo>
                  <a:lnTo>
                    <a:pt x="1583349" y="268123"/>
                  </a:lnTo>
                  <a:lnTo>
                    <a:pt x="0" y="268123"/>
                  </a:lnTo>
                  <a:close/>
                </a:path>
              </a:pathLst>
            </a:custGeom>
            <a:solidFill>
              <a:srgbClr val="CB6CE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583349" cy="287173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953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12935" y="1078514"/>
            <a:ext cx="1843838" cy="215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70"/>
              </a:lnSpc>
            </a:pPr>
            <a:r>
              <a:rPr lang="en-US" sz="1264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Nombre: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81595" y="1078514"/>
            <a:ext cx="625660" cy="21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70"/>
              </a:lnSpc>
            </a:pPr>
            <a:r>
              <a:rPr lang="en-US" sz="1264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Fecha:</a:t>
            </a:r>
          </a:p>
        </p:txBody>
      </p:sp>
      <p:sp>
        <p:nvSpPr>
          <p:cNvPr name="AutoShape 13" id="13"/>
          <p:cNvSpPr/>
          <p:nvPr/>
        </p:nvSpPr>
        <p:spPr>
          <a:xfrm flipV="true">
            <a:off x="1212485" y="1276727"/>
            <a:ext cx="3976469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5833933" y="1276727"/>
            <a:ext cx="1213133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-171440" y="5688940"/>
            <a:ext cx="2079108" cy="352075"/>
            <a:chOff x="0" y="0"/>
            <a:chExt cx="1583349" cy="26812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83349" cy="268123"/>
            </a:xfrm>
            <a:custGeom>
              <a:avLst/>
              <a:gdLst/>
              <a:ahLst/>
              <a:cxnLst/>
              <a:rect r="r" b="b" t="t" l="l"/>
              <a:pathLst>
                <a:path h="268123" w="1583349">
                  <a:moveTo>
                    <a:pt x="0" y="0"/>
                  </a:moveTo>
                  <a:lnTo>
                    <a:pt x="1583349" y="0"/>
                  </a:lnTo>
                  <a:lnTo>
                    <a:pt x="1583349" y="268123"/>
                  </a:lnTo>
                  <a:lnTo>
                    <a:pt x="0" y="268123"/>
                  </a:lnTo>
                  <a:close/>
                </a:path>
              </a:pathLst>
            </a:custGeom>
            <a:solidFill>
              <a:srgbClr val="CB6CE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1583349" cy="287173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953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-171440" y="7928066"/>
            <a:ext cx="2079108" cy="352075"/>
            <a:chOff x="0" y="0"/>
            <a:chExt cx="1583349" cy="26812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83349" cy="268123"/>
            </a:xfrm>
            <a:custGeom>
              <a:avLst/>
              <a:gdLst/>
              <a:ahLst/>
              <a:cxnLst/>
              <a:rect r="r" b="b" t="t" l="l"/>
              <a:pathLst>
                <a:path h="268123" w="1583349">
                  <a:moveTo>
                    <a:pt x="0" y="0"/>
                  </a:moveTo>
                  <a:lnTo>
                    <a:pt x="1583349" y="0"/>
                  </a:lnTo>
                  <a:lnTo>
                    <a:pt x="1583349" y="268123"/>
                  </a:lnTo>
                  <a:lnTo>
                    <a:pt x="0" y="268123"/>
                  </a:lnTo>
                  <a:close/>
                </a:path>
              </a:pathLst>
            </a:custGeom>
            <a:solidFill>
              <a:srgbClr val="CB6CE6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1583349" cy="287173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953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56000" y="8639749"/>
            <a:ext cx="5243740" cy="202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34"/>
              </a:lnSpc>
              <a:spcBef>
                <a:spcPct val="0"/>
              </a:spcBef>
            </a:pPr>
            <a:r>
              <a:rPr lang="en-US" sz="1167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¿Quién 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e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el 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e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rs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on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aj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e pr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i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n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cip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a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56000" y="9002925"/>
            <a:ext cx="5243740" cy="202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34"/>
              </a:lnSpc>
              <a:spcBef>
                <a:spcPct val="0"/>
              </a:spcBef>
            </a:pPr>
            <a:r>
              <a:rPr lang="en-US" sz="1167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¿Cómo s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e llama s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u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masc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ot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a y qué animal es?</a:t>
            </a:r>
          </a:p>
        </p:txBody>
      </p:sp>
      <p:sp>
        <p:nvSpPr>
          <p:cNvPr name="AutoShape 23" id="23"/>
          <p:cNvSpPr/>
          <p:nvPr/>
        </p:nvSpPr>
        <p:spPr>
          <a:xfrm>
            <a:off x="756000" y="6850742"/>
            <a:ext cx="6048000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756000" y="7249124"/>
            <a:ext cx="6048000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756000" y="7647506"/>
            <a:ext cx="6048000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3198427" y="8812201"/>
            <a:ext cx="3605573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4186692" y="9174385"/>
            <a:ext cx="2617308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8" id="28"/>
          <p:cNvSpPr txBox="true"/>
          <p:nvPr/>
        </p:nvSpPr>
        <p:spPr>
          <a:xfrm rot="0">
            <a:off x="756000" y="9366101"/>
            <a:ext cx="5243740" cy="202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34"/>
              </a:lnSpc>
              <a:spcBef>
                <a:spcPct val="0"/>
              </a:spcBef>
            </a:pPr>
            <a:r>
              <a:rPr lang="en-US" sz="1167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¿En dónde estaba la mascota?</a:t>
            </a:r>
          </a:p>
        </p:txBody>
      </p:sp>
      <p:sp>
        <p:nvSpPr>
          <p:cNvPr name="AutoShape 29" id="29"/>
          <p:cNvSpPr/>
          <p:nvPr/>
        </p:nvSpPr>
        <p:spPr>
          <a:xfrm>
            <a:off x="3058798" y="9536570"/>
            <a:ext cx="3745202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0" id="30"/>
          <p:cNvSpPr/>
          <p:nvPr/>
        </p:nvSpPr>
        <p:spPr>
          <a:xfrm flipH="false" flipV="false" rot="0">
            <a:off x="5572083" y="4642272"/>
            <a:ext cx="670346" cy="893794"/>
          </a:xfrm>
          <a:custGeom>
            <a:avLst/>
            <a:gdLst/>
            <a:ahLst/>
            <a:cxnLst/>
            <a:rect r="r" b="b" t="t" l="l"/>
            <a:pathLst>
              <a:path h="893794" w="670346">
                <a:moveTo>
                  <a:pt x="0" y="0"/>
                </a:moveTo>
                <a:lnTo>
                  <a:pt x="670346" y="0"/>
                </a:lnTo>
                <a:lnTo>
                  <a:pt x="670346" y="893795"/>
                </a:lnTo>
                <a:lnTo>
                  <a:pt x="0" y="8937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74305" y="3369436"/>
            <a:ext cx="982924" cy="1767054"/>
          </a:xfrm>
          <a:custGeom>
            <a:avLst/>
            <a:gdLst/>
            <a:ahLst/>
            <a:cxnLst/>
            <a:rect r="r" b="b" t="t" l="l"/>
            <a:pathLst>
              <a:path h="1767054" w="982924">
                <a:moveTo>
                  <a:pt x="0" y="0"/>
                </a:moveTo>
                <a:lnTo>
                  <a:pt x="982924" y="0"/>
                </a:lnTo>
                <a:lnTo>
                  <a:pt x="982924" y="1767054"/>
                </a:lnTo>
                <a:lnTo>
                  <a:pt x="0" y="17670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609201" y="1611247"/>
            <a:ext cx="4519503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37"/>
              </a:lnSpc>
              <a:spcBef>
                <a:spcPct val="0"/>
              </a:spcBef>
            </a:pPr>
            <a:r>
              <a:rPr lang="en-US" b="true" sz="3698" strike="noStrike" u="none">
                <a:solidFill>
                  <a:srgbClr val="000000"/>
                </a:solidFill>
                <a:latin typeface="Londrina Solid Heavy"/>
                <a:ea typeface="Londrina Solid Heavy"/>
                <a:cs typeface="Londrina Solid Heavy"/>
                <a:sym typeface="Londrina Solid Heavy"/>
              </a:rPr>
              <a:t>COMPRENSIÓN LECTORA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68114" y="2420872"/>
            <a:ext cx="5823772" cy="398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"/>
              </a:lnSpc>
            </a:pPr>
            <a:r>
              <a:rPr lang="en-US" sz="116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Lee con atención el si</a:t>
            </a:r>
            <a:r>
              <a:rPr lang="en-US" sz="116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guiente texto y después contesta las preguntas. Recuerda usar las estrategias: observa, pregunta, subraya y explica.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828702" y="3435789"/>
            <a:ext cx="3902596" cy="1918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"/>
              </a:lnSpc>
            </a:pPr>
            <a:r>
              <a:rPr lang="en-US" sz="136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María tenía un </a:t>
            </a:r>
            <a:r>
              <a:rPr lang="en-US" sz="136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gato llamado Copito. Cada mañana, Copito la acompañaba hasta la puerta de la casa y se despedía de ella. Un día, María regreso a casa y Copito no apareció. María lo buscó en el jardín, en la calle y hasta en la casa de su vecina. Finalmente, lo encontró dormido en su mochila, ¡quería ir a la escuela con ella!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56000" y="6050417"/>
            <a:ext cx="5243740" cy="406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34"/>
              </a:lnSpc>
            </a:pPr>
            <a:r>
              <a:rPr lang="en-US" sz="1167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Mira el título, el texto y la imagen.</a:t>
            </a:r>
          </a:p>
          <a:p>
            <a:pPr algn="l">
              <a:lnSpc>
                <a:spcPts val="1634"/>
              </a:lnSpc>
            </a:pPr>
            <a:r>
              <a:rPr lang="en-US" sz="1167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Escribe de qué crees que tratará la historia antes de leerla.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56000" y="5696245"/>
            <a:ext cx="1934627" cy="2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1"/>
              </a:lnSpc>
            </a:pPr>
            <a:r>
              <a:rPr lang="en-US" sz="1750">
                <a:solidFill>
                  <a:srgbClr val="FFFFFF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1. Observa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2879255" y="3028428"/>
            <a:ext cx="1801489" cy="341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3"/>
              </a:lnSpc>
            </a:pPr>
            <a:r>
              <a:rPr lang="en-US" sz="1945">
                <a:solidFill>
                  <a:srgbClr val="000000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“María y Copito”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56000" y="8289543"/>
            <a:ext cx="5243740" cy="202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34"/>
              </a:lnSpc>
              <a:spcBef>
                <a:spcPct val="0"/>
              </a:spcBef>
            </a:pP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Lee el texto y contesta las preguntas: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56000" y="7935371"/>
            <a:ext cx="1934627" cy="2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1"/>
              </a:lnSpc>
            </a:pPr>
            <a:r>
              <a:rPr lang="en-US" sz="1750">
                <a:solidFill>
                  <a:srgbClr val="FFFFFF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2. Contesta</a:t>
            </a:r>
          </a:p>
        </p:txBody>
      </p:sp>
      <p:sp>
        <p:nvSpPr>
          <p:cNvPr name="Freeform 40" id="40"/>
          <p:cNvSpPr/>
          <p:nvPr/>
        </p:nvSpPr>
        <p:spPr>
          <a:xfrm flipH="false" flipV="false" rot="0">
            <a:off x="0" y="448400"/>
            <a:ext cx="7481706" cy="10042559"/>
          </a:xfrm>
          <a:custGeom>
            <a:avLst/>
            <a:gdLst/>
            <a:ahLst/>
            <a:cxnLst/>
            <a:rect r="r" b="b" t="t" l="l"/>
            <a:pathLst>
              <a:path h="10042559" w="7481706">
                <a:moveTo>
                  <a:pt x="0" y="0"/>
                </a:moveTo>
                <a:lnTo>
                  <a:pt x="7481706" y="0"/>
                </a:lnTo>
                <a:lnTo>
                  <a:pt x="7481706" y="10042559"/>
                </a:lnTo>
                <a:lnTo>
                  <a:pt x="0" y="100425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12935" y="1118059"/>
            <a:ext cx="1843838" cy="21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70"/>
              </a:lnSpc>
            </a:pPr>
            <a:r>
              <a:rPr lang="en-US" sz="1264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Nombre: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281595" y="1118059"/>
            <a:ext cx="625660" cy="21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70"/>
              </a:lnSpc>
            </a:pPr>
            <a:r>
              <a:rPr lang="en-US" sz="1264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Fecha:</a:t>
            </a:r>
          </a:p>
        </p:txBody>
      </p:sp>
      <p:sp>
        <p:nvSpPr>
          <p:cNvPr name="AutoShape 4" id="4"/>
          <p:cNvSpPr/>
          <p:nvPr/>
        </p:nvSpPr>
        <p:spPr>
          <a:xfrm>
            <a:off x="1226725" y="1316272"/>
            <a:ext cx="3962229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5833933" y="1316272"/>
            <a:ext cx="1213133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756000" y="2078198"/>
            <a:ext cx="5243740" cy="202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34"/>
              </a:lnSpc>
            </a:pPr>
            <a:r>
              <a:rPr lang="en-US" sz="1167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Sub</a:t>
            </a:r>
            <a:r>
              <a:rPr lang="en-US" sz="1167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raya en el texto (o escribe aquí) las palabras más importantes: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171440" y="1716721"/>
            <a:ext cx="2079108" cy="352075"/>
            <a:chOff x="0" y="0"/>
            <a:chExt cx="1583349" cy="26812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83349" cy="268123"/>
            </a:xfrm>
            <a:custGeom>
              <a:avLst/>
              <a:gdLst/>
              <a:ahLst/>
              <a:cxnLst/>
              <a:rect r="r" b="b" t="t" l="l"/>
              <a:pathLst>
                <a:path h="268123" w="1583349">
                  <a:moveTo>
                    <a:pt x="0" y="0"/>
                  </a:moveTo>
                  <a:lnTo>
                    <a:pt x="1583349" y="0"/>
                  </a:lnTo>
                  <a:lnTo>
                    <a:pt x="1583349" y="268123"/>
                  </a:lnTo>
                  <a:lnTo>
                    <a:pt x="0" y="268123"/>
                  </a:lnTo>
                  <a:close/>
                </a:path>
              </a:pathLst>
            </a:custGeom>
            <a:solidFill>
              <a:srgbClr val="CB6CE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583349" cy="287173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953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756000" y="1724027"/>
            <a:ext cx="1934627" cy="2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1"/>
              </a:lnSpc>
            </a:pPr>
            <a:r>
              <a:rPr lang="en-US" sz="1750">
                <a:solidFill>
                  <a:srgbClr val="FFFFFF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3. Subraya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56000" y="4215412"/>
            <a:ext cx="5243740" cy="202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34"/>
              </a:lnSpc>
              <a:spcBef>
                <a:spcPct val="0"/>
              </a:spcBef>
            </a:pPr>
            <a:r>
              <a:rPr lang="en-US" sz="1167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En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tus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pr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o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pias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palabras,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c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u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e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n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ta 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qué p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as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ó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en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l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a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hi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toria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: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-171440" y="3853936"/>
            <a:ext cx="2079108" cy="352075"/>
            <a:chOff x="0" y="0"/>
            <a:chExt cx="1583349" cy="26812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83349" cy="268123"/>
            </a:xfrm>
            <a:custGeom>
              <a:avLst/>
              <a:gdLst/>
              <a:ahLst/>
              <a:cxnLst/>
              <a:rect r="r" b="b" t="t" l="l"/>
              <a:pathLst>
                <a:path h="268123" w="1583349">
                  <a:moveTo>
                    <a:pt x="0" y="0"/>
                  </a:moveTo>
                  <a:lnTo>
                    <a:pt x="1583349" y="0"/>
                  </a:lnTo>
                  <a:lnTo>
                    <a:pt x="1583349" y="268123"/>
                  </a:lnTo>
                  <a:lnTo>
                    <a:pt x="0" y="268123"/>
                  </a:lnTo>
                  <a:close/>
                </a:path>
              </a:pathLst>
            </a:custGeom>
            <a:solidFill>
              <a:srgbClr val="CB6CE6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1583349" cy="287173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953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756000" y="3861241"/>
            <a:ext cx="1934627" cy="2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1"/>
              </a:lnSpc>
            </a:pPr>
            <a:r>
              <a:rPr lang="en-US" sz="1750">
                <a:solidFill>
                  <a:srgbClr val="FFFFFF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4. Explica</a:t>
            </a:r>
          </a:p>
        </p:txBody>
      </p:sp>
      <p:sp>
        <p:nvSpPr>
          <p:cNvPr name="AutoShape 16" id="16"/>
          <p:cNvSpPr/>
          <p:nvPr/>
        </p:nvSpPr>
        <p:spPr>
          <a:xfrm>
            <a:off x="756000" y="2672686"/>
            <a:ext cx="6048000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756000" y="3071068"/>
            <a:ext cx="6048000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756000" y="3469450"/>
            <a:ext cx="6048000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756000" y="4811914"/>
            <a:ext cx="6048000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756000" y="5210296"/>
            <a:ext cx="6048000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756000" y="5608679"/>
            <a:ext cx="6048000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756000" y="6007061"/>
            <a:ext cx="6048000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3" id="23"/>
          <p:cNvSpPr txBox="true"/>
          <p:nvPr/>
        </p:nvSpPr>
        <p:spPr>
          <a:xfrm rot="0">
            <a:off x="756000" y="6753023"/>
            <a:ext cx="5243740" cy="202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34"/>
              </a:lnSpc>
              <a:spcBef>
                <a:spcPct val="0"/>
              </a:spcBef>
            </a:pPr>
            <a:r>
              <a:rPr lang="en-US" sz="1167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Dibuja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a María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y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a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Copito</a:t>
            </a:r>
            <a:r>
              <a:rPr lang="en-US" sz="1167" strike="noStrike" u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en el siguiente espacio: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-171440" y="6391546"/>
            <a:ext cx="2615552" cy="352075"/>
            <a:chOff x="0" y="0"/>
            <a:chExt cx="1991879" cy="26812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991879" cy="268123"/>
            </a:xfrm>
            <a:custGeom>
              <a:avLst/>
              <a:gdLst/>
              <a:ahLst/>
              <a:cxnLst/>
              <a:rect r="r" b="b" t="t" l="l"/>
              <a:pathLst>
                <a:path h="268123" w="1991879">
                  <a:moveTo>
                    <a:pt x="0" y="0"/>
                  </a:moveTo>
                  <a:lnTo>
                    <a:pt x="1991879" y="0"/>
                  </a:lnTo>
                  <a:lnTo>
                    <a:pt x="1991879" y="268123"/>
                  </a:lnTo>
                  <a:lnTo>
                    <a:pt x="0" y="268123"/>
                  </a:lnTo>
                  <a:close/>
                </a:path>
              </a:pathLst>
            </a:custGeom>
            <a:solidFill>
              <a:srgbClr val="CB6CE6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9050"/>
              <a:ext cx="1991879" cy="287173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953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756000" y="6398851"/>
            <a:ext cx="1934627" cy="2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1"/>
              </a:lnSpc>
            </a:pPr>
            <a:r>
              <a:rPr lang="en-US" sz="1750">
                <a:solidFill>
                  <a:srgbClr val="FFFFFF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5. Reto Creativo 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78294" y="324721"/>
            <a:ext cx="7481706" cy="10042559"/>
          </a:xfrm>
          <a:custGeom>
            <a:avLst/>
            <a:gdLst/>
            <a:ahLst/>
            <a:cxnLst/>
            <a:rect r="r" b="b" t="t" l="l"/>
            <a:pathLst>
              <a:path h="10042559" w="7481706">
                <a:moveTo>
                  <a:pt x="0" y="0"/>
                </a:moveTo>
                <a:lnTo>
                  <a:pt x="7481706" y="0"/>
                </a:lnTo>
                <a:lnTo>
                  <a:pt x="7481706" y="10042558"/>
                </a:lnTo>
                <a:lnTo>
                  <a:pt x="0" y="100425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DAG5S62HVp0</dc:identifier>
  <dcterms:modified xsi:type="dcterms:W3CDTF">2011-08-01T06:04:30Z</dcterms:modified>
  <cp:revision>1</cp:revision>
  <dc:title>Hoja de Trabajo de Comprensión Lectora Simple Morado</dc:title>
</cp:coreProperties>
</file>