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9753600" cy="7315200"/>
  <p:notesSz cx="6858000" cy="9144000"/>
  <p:embeddedFontLst>
    <p:embeddedFont>
      <p:font typeface="Sensa Wild Fill" charset="1" panose="00000500000000000000"/>
      <p:regular r:id="rId11"/>
    </p:embeddedFont>
    <p:embeddedFont>
      <p:font typeface="A Day Without Sun Text Bold" charset="1" panose="02000506000000090004"/>
      <p:regular r:id="rId12"/>
    </p:embeddedFont>
    <p:embeddedFont>
      <p:font typeface="Poppins Bold" charset="1" panose="00000800000000000000"/>
      <p:regular r:id="rId13"/>
    </p:embeddedFont>
    <p:embeddedFont>
      <p:font typeface="Poppins" charset="1" panose="000005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14" Target="../media/image5.png" Type="http://schemas.openxmlformats.org/officeDocument/2006/relationships/image"/><Relationship Id="rId15" Target="../media/image6.svg" Type="http://schemas.openxmlformats.org/officeDocument/2006/relationships/image"/><Relationship Id="rId16" Target="../media/image9.png" Type="http://schemas.openxmlformats.org/officeDocument/2006/relationships/image"/><Relationship Id="rId17" Target="../media/image10.svg" Type="http://schemas.openxmlformats.org/officeDocument/2006/relationships/image"/><Relationship Id="rId18" Target="../media/image27.png" Type="http://schemas.openxmlformats.org/officeDocument/2006/relationships/image"/><Relationship Id="rId19" Target="../media/image28.svg" Type="http://schemas.openxmlformats.org/officeDocument/2006/relationships/image"/><Relationship Id="rId2" Target="../media/image29.png" Type="http://schemas.openxmlformats.org/officeDocument/2006/relationships/image"/><Relationship Id="rId20" Target="../media/image7.png" Type="http://schemas.openxmlformats.org/officeDocument/2006/relationships/image"/><Relationship Id="rId21" Target="../media/image8.svg" Type="http://schemas.openxmlformats.org/officeDocument/2006/relationships/image"/><Relationship Id="rId22" Target="../media/image41.png" Type="http://schemas.openxmlformats.org/officeDocument/2006/relationships/image"/><Relationship Id="rId23" Target="../media/image42.svg" Type="http://schemas.openxmlformats.org/officeDocument/2006/relationships/image"/><Relationship Id="rId24" Target="../media/image43.png" Type="http://schemas.openxmlformats.org/officeDocument/2006/relationships/image"/><Relationship Id="rId25" Target="../media/image44.svg" Type="http://schemas.openxmlformats.org/officeDocument/2006/relationships/image"/><Relationship Id="rId26" Target="../media/image45.png" Type="http://schemas.openxmlformats.org/officeDocument/2006/relationships/image"/><Relationship Id="rId27" Target="../media/image46.svg" Type="http://schemas.openxmlformats.org/officeDocument/2006/relationships/image"/><Relationship Id="rId28" Target="../media/image47.png" Type="http://schemas.openxmlformats.org/officeDocument/2006/relationships/image"/><Relationship Id="rId29" Target="../media/image48.sv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A3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250342">
            <a:off x="-359443" y="-542096"/>
            <a:ext cx="845536" cy="1560553"/>
          </a:xfrm>
          <a:custGeom>
            <a:avLst/>
            <a:gdLst/>
            <a:ahLst/>
            <a:cxnLst/>
            <a:rect r="r" b="b" t="t" l="l"/>
            <a:pathLst>
              <a:path h="1560553" w="845536">
                <a:moveTo>
                  <a:pt x="0" y="0"/>
                </a:moveTo>
                <a:lnTo>
                  <a:pt x="845536" y="0"/>
                </a:lnTo>
                <a:lnTo>
                  <a:pt x="845536" y="1560553"/>
                </a:lnTo>
                <a:lnTo>
                  <a:pt x="0" y="15605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62472" y="5199951"/>
            <a:ext cx="1116658" cy="3010598"/>
          </a:xfrm>
          <a:custGeom>
            <a:avLst/>
            <a:gdLst/>
            <a:ahLst/>
            <a:cxnLst/>
            <a:rect r="r" b="b" t="t" l="l"/>
            <a:pathLst>
              <a:path h="3010598" w="1116658">
                <a:moveTo>
                  <a:pt x="0" y="0"/>
                </a:moveTo>
                <a:lnTo>
                  <a:pt x="1116658" y="0"/>
                </a:lnTo>
                <a:lnTo>
                  <a:pt x="1116658" y="3010598"/>
                </a:lnTo>
                <a:lnTo>
                  <a:pt x="0" y="3010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37268" y="6705250"/>
            <a:ext cx="995830" cy="838308"/>
          </a:xfrm>
          <a:custGeom>
            <a:avLst/>
            <a:gdLst/>
            <a:ahLst/>
            <a:cxnLst/>
            <a:rect r="r" b="b" t="t" l="l"/>
            <a:pathLst>
              <a:path h="838308" w="995830">
                <a:moveTo>
                  <a:pt x="0" y="0"/>
                </a:moveTo>
                <a:lnTo>
                  <a:pt x="995830" y="0"/>
                </a:lnTo>
                <a:lnTo>
                  <a:pt x="995830" y="838308"/>
                </a:lnTo>
                <a:lnTo>
                  <a:pt x="0" y="8383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983879" y="-609618"/>
            <a:ext cx="1585879" cy="1349439"/>
          </a:xfrm>
          <a:custGeom>
            <a:avLst/>
            <a:gdLst/>
            <a:ahLst/>
            <a:cxnLst/>
            <a:rect r="r" b="b" t="t" l="l"/>
            <a:pathLst>
              <a:path h="1349439" w="1585879">
                <a:moveTo>
                  <a:pt x="0" y="0"/>
                </a:moveTo>
                <a:lnTo>
                  <a:pt x="1585879" y="0"/>
                </a:lnTo>
                <a:lnTo>
                  <a:pt x="1585879" y="1349439"/>
                </a:lnTo>
                <a:lnTo>
                  <a:pt x="0" y="13494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8152" y="3637305"/>
            <a:ext cx="315616" cy="311599"/>
          </a:xfrm>
          <a:custGeom>
            <a:avLst/>
            <a:gdLst/>
            <a:ahLst/>
            <a:cxnLst/>
            <a:rect r="r" b="b" t="t" l="l"/>
            <a:pathLst>
              <a:path h="311599" w="315616">
                <a:moveTo>
                  <a:pt x="0" y="0"/>
                </a:moveTo>
                <a:lnTo>
                  <a:pt x="315616" y="0"/>
                </a:lnTo>
                <a:lnTo>
                  <a:pt x="315616" y="311599"/>
                </a:lnTo>
                <a:lnTo>
                  <a:pt x="0" y="3115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01234" y="1369791"/>
            <a:ext cx="910626" cy="1141850"/>
          </a:xfrm>
          <a:custGeom>
            <a:avLst/>
            <a:gdLst/>
            <a:ahLst/>
            <a:cxnLst/>
            <a:rect r="r" b="b" t="t" l="l"/>
            <a:pathLst>
              <a:path h="1141850" w="910626">
                <a:moveTo>
                  <a:pt x="0" y="0"/>
                </a:moveTo>
                <a:lnTo>
                  <a:pt x="910625" y="0"/>
                </a:lnTo>
                <a:lnTo>
                  <a:pt x="910625" y="1141851"/>
                </a:lnTo>
                <a:lnTo>
                  <a:pt x="0" y="11418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844606">
            <a:off x="892556" y="4991410"/>
            <a:ext cx="982771" cy="509812"/>
          </a:xfrm>
          <a:custGeom>
            <a:avLst/>
            <a:gdLst/>
            <a:ahLst/>
            <a:cxnLst/>
            <a:rect r="r" b="b" t="t" l="l"/>
            <a:pathLst>
              <a:path h="509812" w="982771">
                <a:moveTo>
                  <a:pt x="0" y="0"/>
                </a:moveTo>
                <a:lnTo>
                  <a:pt x="982771" y="0"/>
                </a:lnTo>
                <a:lnTo>
                  <a:pt x="982771" y="509812"/>
                </a:lnTo>
                <a:lnTo>
                  <a:pt x="0" y="50981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988537">
            <a:off x="8155208" y="5056877"/>
            <a:ext cx="1043872" cy="504973"/>
          </a:xfrm>
          <a:custGeom>
            <a:avLst/>
            <a:gdLst/>
            <a:ahLst/>
            <a:cxnLst/>
            <a:rect r="r" b="b" t="t" l="l"/>
            <a:pathLst>
              <a:path h="504973" w="1043872">
                <a:moveTo>
                  <a:pt x="0" y="0"/>
                </a:moveTo>
                <a:lnTo>
                  <a:pt x="1043873" y="0"/>
                </a:lnTo>
                <a:lnTo>
                  <a:pt x="1043873" y="504973"/>
                </a:lnTo>
                <a:lnTo>
                  <a:pt x="0" y="5049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90047">
            <a:off x="8736257" y="1407585"/>
            <a:ext cx="656998" cy="748715"/>
          </a:xfrm>
          <a:custGeom>
            <a:avLst/>
            <a:gdLst/>
            <a:ahLst/>
            <a:cxnLst/>
            <a:rect r="r" b="b" t="t" l="l"/>
            <a:pathLst>
              <a:path h="748715" w="656998">
                <a:moveTo>
                  <a:pt x="0" y="0"/>
                </a:moveTo>
                <a:lnTo>
                  <a:pt x="656997" y="0"/>
                </a:lnTo>
                <a:lnTo>
                  <a:pt x="656997" y="748715"/>
                </a:lnTo>
                <a:lnTo>
                  <a:pt x="0" y="74871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780428">
            <a:off x="2781517" y="584641"/>
            <a:ext cx="954753" cy="673535"/>
          </a:xfrm>
          <a:custGeom>
            <a:avLst/>
            <a:gdLst/>
            <a:ahLst/>
            <a:cxnLst/>
            <a:rect r="r" b="b" t="t" l="l"/>
            <a:pathLst>
              <a:path h="673535" w="954753">
                <a:moveTo>
                  <a:pt x="0" y="0"/>
                </a:moveTo>
                <a:lnTo>
                  <a:pt x="954753" y="0"/>
                </a:lnTo>
                <a:lnTo>
                  <a:pt x="954753" y="673535"/>
                </a:lnTo>
                <a:lnTo>
                  <a:pt x="0" y="67353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627477">
            <a:off x="2834285" y="4564642"/>
            <a:ext cx="472608" cy="1010025"/>
          </a:xfrm>
          <a:custGeom>
            <a:avLst/>
            <a:gdLst/>
            <a:ahLst/>
            <a:cxnLst/>
            <a:rect r="r" b="b" t="t" l="l"/>
            <a:pathLst>
              <a:path h="1010025" w="472608">
                <a:moveTo>
                  <a:pt x="0" y="0"/>
                </a:moveTo>
                <a:lnTo>
                  <a:pt x="472608" y="0"/>
                </a:lnTo>
                <a:lnTo>
                  <a:pt x="472608" y="1010026"/>
                </a:lnTo>
                <a:lnTo>
                  <a:pt x="0" y="101002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386490">
            <a:off x="6306097" y="4550004"/>
            <a:ext cx="354133" cy="906097"/>
          </a:xfrm>
          <a:custGeom>
            <a:avLst/>
            <a:gdLst/>
            <a:ahLst/>
            <a:cxnLst/>
            <a:rect r="r" b="b" t="t" l="l"/>
            <a:pathLst>
              <a:path h="906097" w="354133">
                <a:moveTo>
                  <a:pt x="0" y="0"/>
                </a:moveTo>
                <a:lnTo>
                  <a:pt x="354133" y="0"/>
                </a:lnTo>
                <a:lnTo>
                  <a:pt x="354133" y="906097"/>
                </a:lnTo>
                <a:lnTo>
                  <a:pt x="0" y="90609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318084" y="3246238"/>
            <a:ext cx="2963317" cy="129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sz="37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Animales Vertebrados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55363" y="2590262"/>
            <a:ext cx="1942501" cy="848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646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Cuerpo cubierto de escamas, la mayoría pone huevos, son de sangre fría.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7074440">
            <a:off x="2834285" y="2610780"/>
            <a:ext cx="472608" cy="1010025"/>
          </a:xfrm>
          <a:custGeom>
            <a:avLst/>
            <a:gdLst/>
            <a:ahLst/>
            <a:cxnLst/>
            <a:rect r="r" b="b" t="t" l="l"/>
            <a:pathLst>
              <a:path h="1010025" w="472608">
                <a:moveTo>
                  <a:pt x="0" y="0"/>
                </a:moveTo>
                <a:lnTo>
                  <a:pt x="472608" y="0"/>
                </a:lnTo>
                <a:lnTo>
                  <a:pt x="472608" y="1010025"/>
                </a:lnTo>
                <a:lnTo>
                  <a:pt x="0" y="101002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7296260">
            <a:off x="6209241" y="2564024"/>
            <a:ext cx="472608" cy="1010025"/>
          </a:xfrm>
          <a:custGeom>
            <a:avLst/>
            <a:gdLst/>
            <a:ahLst/>
            <a:cxnLst/>
            <a:rect r="r" b="b" t="t" l="l"/>
            <a:pathLst>
              <a:path h="1010025" w="472608">
                <a:moveTo>
                  <a:pt x="472608" y="0"/>
                </a:moveTo>
                <a:lnTo>
                  <a:pt x="0" y="0"/>
                </a:lnTo>
                <a:lnTo>
                  <a:pt x="0" y="1010026"/>
                </a:lnTo>
                <a:lnTo>
                  <a:pt x="472608" y="1010026"/>
                </a:lnTo>
                <a:lnTo>
                  <a:pt x="472608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true" rot="0">
            <a:off x="4582468" y="2217553"/>
            <a:ext cx="354133" cy="906097"/>
          </a:xfrm>
          <a:custGeom>
            <a:avLst/>
            <a:gdLst/>
            <a:ahLst/>
            <a:cxnLst/>
            <a:rect r="r" b="b" t="t" l="l"/>
            <a:pathLst>
              <a:path h="906097" w="354133">
                <a:moveTo>
                  <a:pt x="0" y="906097"/>
                </a:moveTo>
                <a:lnTo>
                  <a:pt x="354133" y="906097"/>
                </a:lnTo>
                <a:lnTo>
                  <a:pt x="354133" y="0"/>
                </a:lnTo>
                <a:lnTo>
                  <a:pt x="0" y="0"/>
                </a:lnTo>
                <a:lnTo>
                  <a:pt x="0" y="906097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583650">
            <a:off x="6681561" y="1194394"/>
            <a:ext cx="213204" cy="521164"/>
          </a:xfrm>
          <a:custGeom>
            <a:avLst/>
            <a:gdLst/>
            <a:ahLst/>
            <a:cxnLst/>
            <a:rect r="r" b="b" t="t" l="l"/>
            <a:pathLst>
              <a:path h="521164" w="213204">
                <a:moveTo>
                  <a:pt x="0" y="0"/>
                </a:moveTo>
                <a:lnTo>
                  <a:pt x="213204" y="0"/>
                </a:lnTo>
                <a:lnTo>
                  <a:pt x="213204" y="521165"/>
                </a:lnTo>
                <a:lnTo>
                  <a:pt x="0" y="5211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58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117635">
            <a:off x="4698281" y="5682748"/>
            <a:ext cx="238320" cy="518086"/>
          </a:xfrm>
          <a:custGeom>
            <a:avLst/>
            <a:gdLst/>
            <a:ahLst/>
            <a:cxnLst/>
            <a:rect r="r" b="b" t="t" l="l"/>
            <a:pathLst>
              <a:path h="518086" w="238320">
                <a:moveTo>
                  <a:pt x="0" y="0"/>
                </a:moveTo>
                <a:lnTo>
                  <a:pt x="238320" y="0"/>
                </a:lnTo>
                <a:lnTo>
                  <a:pt x="238320" y="518086"/>
                </a:lnTo>
                <a:lnTo>
                  <a:pt x="0" y="51808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50000"/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590654" y="671062"/>
            <a:ext cx="2418177" cy="50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3"/>
              </a:lnSpc>
            </a:pPr>
            <a:r>
              <a:rPr lang="en-US" sz="2880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Mamíferos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574773" y="2008534"/>
            <a:ext cx="1514070" cy="50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3"/>
              </a:lnSpc>
            </a:pPr>
            <a:r>
              <a:rPr lang="en-US" sz="2880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Aves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34729" y="2008534"/>
            <a:ext cx="2183768" cy="50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3"/>
              </a:lnSpc>
            </a:pPr>
            <a:r>
              <a:rPr lang="en-US" sz="2880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Reptiles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3357" y="5397857"/>
            <a:ext cx="1942501" cy="50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3"/>
              </a:lnSpc>
            </a:pPr>
            <a:r>
              <a:rPr lang="en-US" sz="2880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Peces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212204" y="5397857"/>
            <a:ext cx="2296708" cy="50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3"/>
              </a:lnSpc>
            </a:pPr>
            <a:r>
              <a:rPr lang="en-US" sz="2880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Anfibios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73357" y="5980466"/>
            <a:ext cx="2074425" cy="848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646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Viven en el agua, tienen branquias para respirar, cuerpo cubierto de escamas.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321194" y="5980466"/>
            <a:ext cx="1942501" cy="848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646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Viven en el agua y en la tierra, pasan por una metamorfosis, piel húmeda.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360558" y="2590262"/>
            <a:ext cx="1942501" cy="848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646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Tienen plumas, la mayoría puede volar, ponen huevos.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828492" y="1276437"/>
            <a:ext cx="1942501" cy="848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646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Tienen pelo o pelaje, las hembras producen leche para alimentar a sus crías.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A3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4714905" y="2171030"/>
            <a:ext cx="287925" cy="754389"/>
          </a:xfrm>
          <a:custGeom>
            <a:avLst/>
            <a:gdLst/>
            <a:ahLst/>
            <a:cxnLst/>
            <a:rect r="r" b="b" t="t" l="l"/>
            <a:pathLst>
              <a:path h="754389" w="287925">
                <a:moveTo>
                  <a:pt x="0" y="0"/>
                </a:moveTo>
                <a:lnTo>
                  <a:pt x="287925" y="0"/>
                </a:lnTo>
                <a:lnTo>
                  <a:pt x="287925" y="754389"/>
                </a:lnTo>
                <a:lnTo>
                  <a:pt x="0" y="7543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09356" y="2971165"/>
            <a:ext cx="3934887" cy="1296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Animales Invertebrados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2116204">
            <a:off x="2877772" y="4281726"/>
            <a:ext cx="287925" cy="754389"/>
          </a:xfrm>
          <a:custGeom>
            <a:avLst/>
            <a:gdLst/>
            <a:ahLst/>
            <a:cxnLst/>
            <a:rect r="r" b="b" t="t" l="l"/>
            <a:pathLst>
              <a:path h="754389" w="287925">
                <a:moveTo>
                  <a:pt x="0" y="0"/>
                </a:moveTo>
                <a:lnTo>
                  <a:pt x="287926" y="0"/>
                </a:lnTo>
                <a:lnTo>
                  <a:pt x="287926" y="754389"/>
                </a:lnTo>
                <a:lnTo>
                  <a:pt x="0" y="7543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128729">
            <a:off x="6605769" y="4275290"/>
            <a:ext cx="287925" cy="754389"/>
          </a:xfrm>
          <a:custGeom>
            <a:avLst/>
            <a:gdLst/>
            <a:ahLst/>
            <a:cxnLst/>
            <a:rect r="r" b="b" t="t" l="l"/>
            <a:pathLst>
              <a:path h="754389" w="287925">
                <a:moveTo>
                  <a:pt x="287925" y="0"/>
                </a:moveTo>
                <a:lnTo>
                  <a:pt x="0" y="0"/>
                </a:lnTo>
                <a:lnTo>
                  <a:pt x="0" y="754389"/>
                </a:lnTo>
                <a:lnTo>
                  <a:pt x="287925" y="754389"/>
                </a:lnTo>
                <a:lnTo>
                  <a:pt x="2879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331103">
            <a:off x="6269611" y="2598877"/>
            <a:ext cx="287925" cy="754389"/>
          </a:xfrm>
          <a:custGeom>
            <a:avLst/>
            <a:gdLst/>
            <a:ahLst/>
            <a:cxnLst/>
            <a:rect r="r" b="b" t="t" l="l"/>
            <a:pathLst>
              <a:path h="754389" w="287925">
                <a:moveTo>
                  <a:pt x="0" y="0"/>
                </a:moveTo>
                <a:lnTo>
                  <a:pt x="287925" y="0"/>
                </a:lnTo>
                <a:lnTo>
                  <a:pt x="287925" y="754389"/>
                </a:lnTo>
                <a:lnTo>
                  <a:pt x="0" y="7543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327243">
            <a:off x="3213113" y="2598877"/>
            <a:ext cx="287925" cy="754389"/>
          </a:xfrm>
          <a:custGeom>
            <a:avLst/>
            <a:gdLst/>
            <a:ahLst/>
            <a:cxnLst/>
            <a:rect r="r" b="b" t="t" l="l"/>
            <a:pathLst>
              <a:path h="754389" w="287925">
                <a:moveTo>
                  <a:pt x="0" y="0"/>
                </a:moveTo>
                <a:lnTo>
                  <a:pt x="287925" y="0"/>
                </a:lnTo>
                <a:lnTo>
                  <a:pt x="287925" y="754389"/>
                </a:lnTo>
                <a:lnTo>
                  <a:pt x="0" y="7543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39982">
            <a:off x="2725224" y="461074"/>
            <a:ext cx="959453" cy="540892"/>
          </a:xfrm>
          <a:custGeom>
            <a:avLst/>
            <a:gdLst/>
            <a:ahLst/>
            <a:cxnLst/>
            <a:rect r="r" b="b" t="t" l="l"/>
            <a:pathLst>
              <a:path h="540892" w="959453">
                <a:moveTo>
                  <a:pt x="0" y="0"/>
                </a:moveTo>
                <a:lnTo>
                  <a:pt x="959453" y="0"/>
                </a:lnTo>
                <a:lnTo>
                  <a:pt x="959453" y="540892"/>
                </a:lnTo>
                <a:lnTo>
                  <a:pt x="0" y="5408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597343" y="1515376"/>
            <a:ext cx="894599" cy="621374"/>
          </a:xfrm>
          <a:custGeom>
            <a:avLst/>
            <a:gdLst/>
            <a:ahLst/>
            <a:cxnLst/>
            <a:rect r="r" b="b" t="t" l="l"/>
            <a:pathLst>
              <a:path h="621374" w="894599">
                <a:moveTo>
                  <a:pt x="0" y="0"/>
                </a:moveTo>
                <a:lnTo>
                  <a:pt x="894599" y="0"/>
                </a:lnTo>
                <a:lnTo>
                  <a:pt x="894599" y="621373"/>
                </a:lnTo>
                <a:lnTo>
                  <a:pt x="0" y="6213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464091" y="6085023"/>
            <a:ext cx="1243596" cy="421268"/>
          </a:xfrm>
          <a:custGeom>
            <a:avLst/>
            <a:gdLst/>
            <a:ahLst/>
            <a:cxnLst/>
            <a:rect r="r" b="b" t="t" l="l"/>
            <a:pathLst>
              <a:path h="421268" w="1243596">
                <a:moveTo>
                  <a:pt x="0" y="0"/>
                </a:moveTo>
                <a:lnTo>
                  <a:pt x="1243596" y="0"/>
                </a:lnTo>
                <a:lnTo>
                  <a:pt x="1243596" y="421268"/>
                </a:lnTo>
                <a:lnTo>
                  <a:pt x="0" y="4212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497844">
            <a:off x="235121" y="1697553"/>
            <a:ext cx="649293" cy="653376"/>
          </a:xfrm>
          <a:custGeom>
            <a:avLst/>
            <a:gdLst/>
            <a:ahLst/>
            <a:cxnLst/>
            <a:rect r="r" b="b" t="t" l="l"/>
            <a:pathLst>
              <a:path h="653376" w="649293">
                <a:moveTo>
                  <a:pt x="0" y="0"/>
                </a:moveTo>
                <a:lnTo>
                  <a:pt x="649292" y="0"/>
                </a:lnTo>
                <a:lnTo>
                  <a:pt x="649292" y="653376"/>
                </a:lnTo>
                <a:lnTo>
                  <a:pt x="0" y="6533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072028">
            <a:off x="1073315" y="5573860"/>
            <a:ext cx="665769" cy="634977"/>
          </a:xfrm>
          <a:custGeom>
            <a:avLst/>
            <a:gdLst/>
            <a:ahLst/>
            <a:cxnLst/>
            <a:rect r="r" b="b" t="t" l="l"/>
            <a:pathLst>
              <a:path h="634977" w="665769">
                <a:moveTo>
                  <a:pt x="0" y="0"/>
                </a:moveTo>
                <a:lnTo>
                  <a:pt x="665769" y="0"/>
                </a:lnTo>
                <a:lnTo>
                  <a:pt x="665769" y="634977"/>
                </a:lnTo>
                <a:lnTo>
                  <a:pt x="0" y="6349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015648" y="5707647"/>
            <a:ext cx="3475905" cy="2926080"/>
          </a:xfrm>
          <a:custGeom>
            <a:avLst/>
            <a:gdLst/>
            <a:ahLst/>
            <a:cxnLst/>
            <a:rect r="r" b="b" t="t" l="l"/>
            <a:pathLst>
              <a:path h="2926080" w="3475905">
                <a:moveTo>
                  <a:pt x="0" y="0"/>
                </a:moveTo>
                <a:lnTo>
                  <a:pt x="3475904" y="0"/>
                </a:lnTo>
                <a:lnTo>
                  <a:pt x="3475904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5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1083137" y="3583151"/>
            <a:ext cx="1928433" cy="1903889"/>
          </a:xfrm>
          <a:custGeom>
            <a:avLst/>
            <a:gdLst/>
            <a:ahLst/>
            <a:cxnLst/>
            <a:rect r="r" b="b" t="t" l="l"/>
            <a:pathLst>
              <a:path h="1903889" w="1928433">
                <a:moveTo>
                  <a:pt x="0" y="0"/>
                </a:moveTo>
                <a:lnTo>
                  <a:pt x="1928432" y="0"/>
                </a:lnTo>
                <a:lnTo>
                  <a:pt x="1928432" y="1903889"/>
                </a:lnTo>
                <a:lnTo>
                  <a:pt x="0" y="190388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5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236639" y="-468656"/>
            <a:ext cx="1345997" cy="2926080"/>
          </a:xfrm>
          <a:custGeom>
            <a:avLst/>
            <a:gdLst/>
            <a:ahLst/>
            <a:cxnLst/>
            <a:rect r="r" b="b" t="t" l="l"/>
            <a:pathLst>
              <a:path h="2926080" w="1345997">
                <a:moveTo>
                  <a:pt x="0" y="0"/>
                </a:moveTo>
                <a:lnTo>
                  <a:pt x="1345997" y="0"/>
                </a:lnTo>
                <a:lnTo>
                  <a:pt x="1345997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5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631236" y="-812041"/>
            <a:ext cx="2214726" cy="1884530"/>
          </a:xfrm>
          <a:custGeom>
            <a:avLst/>
            <a:gdLst/>
            <a:ahLst/>
            <a:cxnLst/>
            <a:rect r="r" b="b" t="t" l="l"/>
            <a:pathLst>
              <a:path h="1884530" w="2214726">
                <a:moveTo>
                  <a:pt x="0" y="0"/>
                </a:moveTo>
                <a:lnTo>
                  <a:pt x="2214726" y="0"/>
                </a:lnTo>
                <a:lnTo>
                  <a:pt x="2214726" y="1884531"/>
                </a:lnTo>
                <a:lnTo>
                  <a:pt x="0" y="188453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5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196188" y="841630"/>
            <a:ext cx="283748" cy="461720"/>
          </a:xfrm>
          <a:custGeom>
            <a:avLst/>
            <a:gdLst/>
            <a:ahLst/>
            <a:cxnLst/>
            <a:rect r="r" b="b" t="t" l="l"/>
            <a:pathLst>
              <a:path h="461720" w="283748">
                <a:moveTo>
                  <a:pt x="0" y="0"/>
                </a:moveTo>
                <a:lnTo>
                  <a:pt x="283748" y="0"/>
                </a:lnTo>
                <a:lnTo>
                  <a:pt x="283748" y="461720"/>
                </a:lnTo>
                <a:lnTo>
                  <a:pt x="0" y="46172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5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10156" y="3976666"/>
            <a:ext cx="302903" cy="203221"/>
          </a:xfrm>
          <a:custGeom>
            <a:avLst/>
            <a:gdLst/>
            <a:ahLst/>
            <a:cxnLst/>
            <a:rect r="r" b="b" t="t" l="l"/>
            <a:pathLst>
              <a:path h="203221" w="302903">
                <a:moveTo>
                  <a:pt x="0" y="0"/>
                </a:moveTo>
                <a:lnTo>
                  <a:pt x="302903" y="0"/>
                </a:lnTo>
                <a:lnTo>
                  <a:pt x="302903" y="203221"/>
                </a:lnTo>
                <a:lnTo>
                  <a:pt x="0" y="20322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5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250905" y="4996570"/>
            <a:ext cx="377990" cy="364245"/>
          </a:xfrm>
          <a:custGeom>
            <a:avLst/>
            <a:gdLst/>
            <a:ahLst/>
            <a:cxnLst/>
            <a:rect r="r" b="b" t="t" l="l"/>
            <a:pathLst>
              <a:path h="364245" w="377990">
                <a:moveTo>
                  <a:pt x="0" y="0"/>
                </a:moveTo>
                <a:lnTo>
                  <a:pt x="377990" y="0"/>
                </a:lnTo>
                <a:lnTo>
                  <a:pt x="377990" y="364245"/>
                </a:lnTo>
                <a:lnTo>
                  <a:pt x="0" y="36424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5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882291" y="4070264"/>
            <a:ext cx="266713" cy="383008"/>
          </a:xfrm>
          <a:custGeom>
            <a:avLst/>
            <a:gdLst/>
            <a:ahLst/>
            <a:cxnLst/>
            <a:rect r="r" b="b" t="t" l="l"/>
            <a:pathLst>
              <a:path h="383008" w="266713">
                <a:moveTo>
                  <a:pt x="0" y="0"/>
                </a:moveTo>
                <a:lnTo>
                  <a:pt x="266713" y="0"/>
                </a:lnTo>
                <a:lnTo>
                  <a:pt x="266713" y="383007"/>
                </a:lnTo>
                <a:lnTo>
                  <a:pt x="0" y="38300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50000"/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875146" y="452755"/>
            <a:ext cx="1967444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Artrópodos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067206" y="2178659"/>
            <a:ext cx="1954874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Moluscos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090967" y="5112018"/>
            <a:ext cx="1954874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Anélidos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707758" y="5112018"/>
            <a:ext cx="1954874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Cnidarios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31520" y="2178659"/>
            <a:ext cx="2177836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Equinodermos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220270" y="1043915"/>
            <a:ext cx="3313060" cy="1092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Los artrópodos son un grupo diverso de animales invertebrados que se caracterizan por tener un exoesqueleto, un cuerpo segmentado y apéndices articulados.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33918" y="2826404"/>
            <a:ext cx="1952477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Cuerpo cubierto de placas duras, simetría radial.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072844" y="2826404"/>
            <a:ext cx="1952477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Cuerpo blando, algunos tienen conchas.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096605" y="5755272"/>
            <a:ext cx="1952477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Cuerpo segmentado.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10156" y="5755272"/>
            <a:ext cx="1952477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Tienen células urticantes para capturar presas.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7BBE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9919" y="110387"/>
            <a:ext cx="7593762" cy="331302"/>
            <a:chOff x="0" y="0"/>
            <a:chExt cx="10125017" cy="44173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0125017" cy="441736"/>
              <a:chOff x="0" y="0"/>
              <a:chExt cx="2721433" cy="118731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721433" cy="118731"/>
              </a:xfrm>
              <a:custGeom>
                <a:avLst/>
                <a:gdLst/>
                <a:ahLst/>
                <a:cxnLst/>
                <a:rect r="r" b="b" t="t" l="l"/>
                <a:pathLst>
                  <a:path h="118731" w="2721433">
                    <a:moveTo>
                      <a:pt x="15293" y="0"/>
                    </a:moveTo>
                    <a:lnTo>
                      <a:pt x="2706140" y="0"/>
                    </a:lnTo>
                    <a:cubicBezTo>
                      <a:pt x="2714586" y="0"/>
                      <a:pt x="2721433" y="6847"/>
                      <a:pt x="2721433" y="15293"/>
                    </a:cubicBezTo>
                    <a:lnTo>
                      <a:pt x="2721433" y="103439"/>
                    </a:lnTo>
                    <a:cubicBezTo>
                      <a:pt x="2721433" y="111884"/>
                      <a:pt x="2714586" y="118731"/>
                      <a:pt x="2706140" y="118731"/>
                    </a:cubicBezTo>
                    <a:lnTo>
                      <a:pt x="15293" y="118731"/>
                    </a:lnTo>
                    <a:cubicBezTo>
                      <a:pt x="6847" y="118731"/>
                      <a:pt x="0" y="111884"/>
                      <a:pt x="0" y="103439"/>
                    </a:cubicBezTo>
                    <a:lnTo>
                      <a:pt x="0" y="15293"/>
                    </a:lnTo>
                    <a:cubicBezTo>
                      <a:pt x="0" y="6847"/>
                      <a:pt x="6847" y="0"/>
                      <a:pt x="15293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7ED957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28575"/>
                <a:ext cx="2721433" cy="14730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167327" y="-38100"/>
              <a:ext cx="1435612" cy="330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99"/>
                </a:lnSpc>
                <a:spcBef>
                  <a:spcPct val="0"/>
                </a:spcBef>
              </a:pPr>
              <a:r>
                <a:rPr lang="en-US" sz="1499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Nombre: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6764832" y="-38100"/>
              <a:ext cx="1435612" cy="330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99"/>
                </a:lnSpc>
                <a:spcBef>
                  <a:spcPct val="0"/>
                </a:spcBef>
              </a:pPr>
              <a:r>
                <a:rPr lang="en-US" sz="1499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Fecha: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111962" y="634910"/>
            <a:ext cx="3529675" cy="941890"/>
            <a:chOff x="0" y="0"/>
            <a:chExt cx="1264956" cy="3375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64956" cy="337552"/>
            </a:xfrm>
            <a:custGeom>
              <a:avLst/>
              <a:gdLst/>
              <a:ahLst/>
              <a:cxnLst/>
              <a:rect r="r" b="b" t="t" l="l"/>
              <a:pathLst>
                <a:path h="337552" w="1264956">
                  <a:moveTo>
                    <a:pt x="81155" y="0"/>
                  </a:moveTo>
                  <a:lnTo>
                    <a:pt x="1183801" y="0"/>
                  </a:lnTo>
                  <a:cubicBezTo>
                    <a:pt x="1205324" y="0"/>
                    <a:pt x="1225967" y="8550"/>
                    <a:pt x="1241186" y="23770"/>
                  </a:cubicBezTo>
                  <a:cubicBezTo>
                    <a:pt x="1256406" y="38989"/>
                    <a:pt x="1264956" y="59631"/>
                    <a:pt x="1264956" y="81155"/>
                  </a:cubicBezTo>
                  <a:lnTo>
                    <a:pt x="1264956" y="256397"/>
                  </a:lnTo>
                  <a:cubicBezTo>
                    <a:pt x="1264956" y="277921"/>
                    <a:pt x="1256406" y="298563"/>
                    <a:pt x="1241186" y="313782"/>
                  </a:cubicBezTo>
                  <a:cubicBezTo>
                    <a:pt x="1225967" y="329002"/>
                    <a:pt x="1205324" y="337552"/>
                    <a:pt x="1183801" y="337552"/>
                  </a:cubicBezTo>
                  <a:lnTo>
                    <a:pt x="81155" y="337552"/>
                  </a:lnTo>
                  <a:cubicBezTo>
                    <a:pt x="59631" y="337552"/>
                    <a:pt x="38989" y="329002"/>
                    <a:pt x="23770" y="313782"/>
                  </a:cubicBezTo>
                  <a:cubicBezTo>
                    <a:pt x="8550" y="298563"/>
                    <a:pt x="0" y="277921"/>
                    <a:pt x="0" y="256397"/>
                  </a:cubicBezTo>
                  <a:lnTo>
                    <a:pt x="0" y="81155"/>
                  </a:lnTo>
                  <a:cubicBezTo>
                    <a:pt x="0" y="59631"/>
                    <a:pt x="8550" y="38989"/>
                    <a:pt x="23770" y="23770"/>
                  </a:cubicBezTo>
                  <a:cubicBezTo>
                    <a:pt x="38989" y="8550"/>
                    <a:pt x="59631" y="0"/>
                    <a:pt x="8115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7ED957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264956" cy="3661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3090697" y="737329"/>
            <a:ext cx="3572206" cy="391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COMPRENSIÓN LECTORA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90697" y="899255"/>
            <a:ext cx="3572206" cy="677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animales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242631" y="1816560"/>
            <a:ext cx="9268338" cy="4998135"/>
            <a:chOff x="0" y="0"/>
            <a:chExt cx="3321563" cy="179121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21563" cy="1791219"/>
            </a:xfrm>
            <a:custGeom>
              <a:avLst/>
              <a:gdLst/>
              <a:ahLst/>
              <a:cxnLst/>
              <a:rect r="r" b="b" t="t" l="l"/>
              <a:pathLst>
                <a:path h="1791219" w="3321563">
                  <a:moveTo>
                    <a:pt x="30906" y="0"/>
                  </a:moveTo>
                  <a:lnTo>
                    <a:pt x="3290657" y="0"/>
                  </a:lnTo>
                  <a:cubicBezTo>
                    <a:pt x="3307726" y="0"/>
                    <a:pt x="3321563" y="13837"/>
                    <a:pt x="3321563" y="30906"/>
                  </a:cubicBezTo>
                  <a:lnTo>
                    <a:pt x="3321563" y="1760312"/>
                  </a:lnTo>
                  <a:cubicBezTo>
                    <a:pt x="3321563" y="1777381"/>
                    <a:pt x="3307726" y="1791219"/>
                    <a:pt x="3290657" y="1791219"/>
                  </a:cubicBezTo>
                  <a:lnTo>
                    <a:pt x="30906" y="1791219"/>
                  </a:lnTo>
                  <a:cubicBezTo>
                    <a:pt x="13837" y="1791219"/>
                    <a:pt x="0" y="1777381"/>
                    <a:pt x="0" y="1760312"/>
                  </a:cubicBezTo>
                  <a:lnTo>
                    <a:pt x="0" y="30906"/>
                  </a:lnTo>
                  <a:cubicBezTo>
                    <a:pt x="0" y="13837"/>
                    <a:pt x="13837" y="0"/>
                    <a:pt x="3090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7ED957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3321563" cy="1848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animales pueden clasificarse según si tienen o no columna vertebral.</a:t>
              </a:r>
            </a:p>
            <a:p>
              <a:pPr algn="just" marL="367027" indent="-183514" lvl="1">
                <a:lnSpc>
                  <a:spcPts val="2379"/>
                </a:lnSpc>
                <a:buFont typeface="Arial"/>
                <a:buChar char="•"/>
              </a:pPr>
              <a:r>
                <a:rPr lang="en-US" b="true" sz="1699" u="sng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Vertebrados</a:t>
              </a:r>
              <a:r>
                <a:rPr lang="en-US" sz="16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: tienen columna vertebral y huesos. Se dividen en 5 grupos: mamíferos, aves, reptiles, anfibios y peces. Poe ejemplo, perro, serpiente, pingüino, tiburón...</a:t>
              </a:r>
            </a:p>
            <a:p>
              <a:pPr algn="just" marL="367027" indent="-183514" lvl="1">
                <a:lnSpc>
                  <a:spcPts val="2379"/>
                </a:lnSpc>
                <a:buFont typeface="Arial"/>
                <a:buChar char="•"/>
              </a:pPr>
              <a:r>
                <a:rPr lang="en-US" b="true" sz="1699" u="sng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Invertebrados</a:t>
              </a:r>
              <a:r>
                <a:rPr lang="en-US" sz="16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: no tienen columna vertebral. Son la mayoría de los animales del planeta e incluyen insectos, arañas, moluscos, estrellas de mar y más. Por ejemplo, mariposa, mosca, pulpo, cangrejo...</a:t>
              </a:r>
            </a:p>
            <a:p>
              <a:pPr algn="just"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vertebrados tienen un esqueleto interno que les da forma y protege sus órganos. Los invertebrados pueden tener concha, caparazón o un cuerpo blando.</a:t>
              </a:r>
            </a:p>
            <a:p>
              <a:pPr algn="just"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dato curioso es que la jirafa, aunque tenga un cuello muy largo, tienen el mismo número de vértebras que los seres humanos: siete. Otro ejemplo son los tiburones, que son peces, pero no tienen huesos, sino un esqueleto de cartílago, más ligero y flexible.</a:t>
              </a:r>
            </a:p>
            <a:p>
              <a:pPr algn="just"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Algunos invertebrados son realmente sorprendentes, la mariposa puede saborear con sus patas, la estrella de mar puede regenerar un brazo perdido. Y el pulpo tiene tres corazones y sangre azul.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7BBE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136" y="614777"/>
            <a:ext cx="4421729" cy="1199588"/>
            <a:chOff x="0" y="0"/>
            <a:chExt cx="5895639" cy="159945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409787"/>
              <a:ext cx="261349" cy="318386"/>
              <a:chOff x="0" y="0"/>
              <a:chExt cx="70246" cy="85577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70246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70246">
                    <a:moveTo>
                      <a:pt x="0" y="0"/>
                    </a:moveTo>
                    <a:lnTo>
                      <a:pt x="70246" y="0"/>
                    </a:lnTo>
                    <a:lnTo>
                      <a:pt x="70246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28575"/>
                <a:ext cx="70246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845426"/>
              <a:ext cx="261349" cy="318386"/>
              <a:chOff x="0" y="0"/>
              <a:chExt cx="70246" cy="85577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70246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70246">
                    <a:moveTo>
                      <a:pt x="0" y="0"/>
                    </a:moveTo>
                    <a:lnTo>
                      <a:pt x="70246" y="0"/>
                    </a:lnTo>
                    <a:lnTo>
                      <a:pt x="70246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28575"/>
                <a:ext cx="70246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1281066"/>
              <a:ext cx="261349" cy="318386"/>
              <a:chOff x="0" y="0"/>
              <a:chExt cx="70246" cy="85577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70246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70246">
                    <a:moveTo>
                      <a:pt x="0" y="0"/>
                    </a:moveTo>
                    <a:lnTo>
                      <a:pt x="70246" y="0"/>
                    </a:lnTo>
                    <a:lnTo>
                      <a:pt x="70246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28575"/>
                <a:ext cx="70246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385333" y="397761"/>
              <a:ext cx="5510306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no tiene huesos ni columna.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385333" y="823201"/>
              <a:ext cx="5510306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tiene huesos y columna.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385333" y="1248642"/>
              <a:ext cx="5510306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solo vive en el agua.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5862861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un vertebrado?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4136" y="2619028"/>
            <a:ext cx="4260712" cy="1199588"/>
            <a:chOff x="0" y="0"/>
            <a:chExt cx="5680950" cy="1599451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409787"/>
              <a:ext cx="251832" cy="318386"/>
              <a:chOff x="0" y="0"/>
              <a:chExt cx="67688" cy="85577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6768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688">
                    <a:moveTo>
                      <a:pt x="0" y="0"/>
                    </a:moveTo>
                    <a:lnTo>
                      <a:pt x="67688" y="0"/>
                    </a:lnTo>
                    <a:lnTo>
                      <a:pt x="6768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28575"/>
                <a:ext cx="6768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0" y="845426"/>
              <a:ext cx="251832" cy="318386"/>
              <a:chOff x="0" y="0"/>
              <a:chExt cx="67688" cy="85577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768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688">
                    <a:moveTo>
                      <a:pt x="0" y="0"/>
                    </a:moveTo>
                    <a:lnTo>
                      <a:pt x="67688" y="0"/>
                    </a:lnTo>
                    <a:lnTo>
                      <a:pt x="6768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28575"/>
                <a:ext cx="6768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1281066"/>
              <a:ext cx="251832" cy="318386"/>
              <a:chOff x="0" y="0"/>
              <a:chExt cx="67688" cy="85577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6768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688">
                    <a:moveTo>
                      <a:pt x="0" y="0"/>
                    </a:moveTo>
                    <a:lnTo>
                      <a:pt x="67688" y="0"/>
                    </a:lnTo>
                    <a:lnTo>
                      <a:pt x="6768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28575"/>
                <a:ext cx="6768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371301" y="397761"/>
              <a:ext cx="5309649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no tiene huesos ni columna.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371301" y="823201"/>
              <a:ext cx="5309649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tiene huesos y columna.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371301" y="1248642"/>
              <a:ext cx="5309649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solo vive en el agua.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-47625"/>
              <a:ext cx="564936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un invertebrado?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4404848" y="614777"/>
            <a:ext cx="5371729" cy="1199588"/>
            <a:chOff x="0" y="0"/>
            <a:chExt cx="7162305" cy="1599451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409787"/>
              <a:ext cx="317499" cy="318386"/>
              <a:chOff x="0" y="0"/>
              <a:chExt cx="85338" cy="85577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533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5338">
                    <a:moveTo>
                      <a:pt x="0" y="0"/>
                    </a:moveTo>
                    <a:lnTo>
                      <a:pt x="85338" y="0"/>
                    </a:lnTo>
                    <a:lnTo>
                      <a:pt x="8533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28575"/>
                <a:ext cx="8533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0" y="845426"/>
              <a:ext cx="317499" cy="318386"/>
              <a:chOff x="0" y="0"/>
              <a:chExt cx="85338" cy="85577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533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5338">
                    <a:moveTo>
                      <a:pt x="0" y="0"/>
                    </a:moveTo>
                    <a:lnTo>
                      <a:pt x="85338" y="0"/>
                    </a:lnTo>
                    <a:lnTo>
                      <a:pt x="8533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28575"/>
                <a:ext cx="8533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0" y="1281066"/>
              <a:ext cx="317499" cy="318386"/>
              <a:chOff x="0" y="0"/>
              <a:chExt cx="85338" cy="85577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8533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5338">
                    <a:moveTo>
                      <a:pt x="0" y="0"/>
                    </a:moveTo>
                    <a:lnTo>
                      <a:pt x="85338" y="0"/>
                    </a:lnTo>
                    <a:lnTo>
                      <a:pt x="8533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28575"/>
                <a:ext cx="8533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0" id="40"/>
            <p:cNvSpPr txBox="true"/>
            <p:nvPr/>
          </p:nvSpPr>
          <p:spPr>
            <a:xfrm rot="0">
              <a:off x="468121" y="397761"/>
              <a:ext cx="669418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Jirafas, leones, águila, perros y gatos.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468121" y="823201"/>
              <a:ext cx="669418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Insectos, moluscos, arañas, estrellas de mar y esponjas.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468121" y="1248642"/>
              <a:ext cx="669418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Mamíferos, aves, peces, reptiles y anfibios.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0" y="-47625"/>
              <a:ext cx="712248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¿Cuáles son los cinco grupos de vertebrados?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4404848" y="2619028"/>
            <a:ext cx="5098000" cy="1199588"/>
            <a:chOff x="0" y="0"/>
            <a:chExt cx="6797334" cy="1599451"/>
          </a:xfrm>
        </p:grpSpPr>
        <p:grpSp>
          <p:nvGrpSpPr>
            <p:cNvPr name="Group 45" id="45"/>
            <p:cNvGrpSpPr/>
            <p:nvPr/>
          </p:nvGrpSpPr>
          <p:grpSpPr>
            <a:xfrm rot="0">
              <a:off x="0" y="409787"/>
              <a:ext cx="301320" cy="318386"/>
              <a:chOff x="0" y="0"/>
              <a:chExt cx="80990" cy="85577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845426"/>
              <a:ext cx="301320" cy="318386"/>
              <a:chOff x="0" y="0"/>
              <a:chExt cx="80990" cy="85577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0" y="1281066"/>
              <a:ext cx="301320" cy="318386"/>
              <a:chOff x="0" y="0"/>
              <a:chExt cx="80990" cy="85577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54" id="54"/>
            <p:cNvSpPr txBox="true"/>
            <p:nvPr/>
          </p:nvSpPr>
          <p:spPr>
            <a:xfrm rot="0">
              <a:off x="444266" y="397761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tienen huesos, su esqueleto es de cartílago.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444266" y="823201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Pueden respirar fuera del agua como los mamíferos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444266" y="1248642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Vuelan sobre la superfície del mar.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0" y="-47625"/>
              <a:ext cx="6759543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tienen de especial los tiburones?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44136" y="4781550"/>
            <a:ext cx="4237735" cy="1199588"/>
            <a:chOff x="0" y="0"/>
            <a:chExt cx="5650314" cy="1599451"/>
          </a:xfrm>
        </p:grpSpPr>
        <p:grpSp>
          <p:nvGrpSpPr>
            <p:cNvPr name="Group 59" id="59"/>
            <p:cNvGrpSpPr/>
            <p:nvPr/>
          </p:nvGrpSpPr>
          <p:grpSpPr>
            <a:xfrm rot="0">
              <a:off x="0" y="409787"/>
              <a:ext cx="250474" cy="318386"/>
              <a:chOff x="0" y="0"/>
              <a:chExt cx="67323" cy="85577"/>
            </a:xfrm>
          </p:grpSpPr>
          <p:sp>
            <p:nvSpPr>
              <p:cNvPr name="Freeform 60" id="60"/>
              <p:cNvSpPr/>
              <p:nvPr/>
            </p:nvSpPr>
            <p:spPr>
              <a:xfrm flipH="false" flipV="false" rot="0">
                <a:off x="0" y="0"/>
                <a:ext cx="67323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323">
                    <a:moveTo>
                      <a:pt x="0" y="0"/>
                    </a:moveTo>
                    <a:lnTo>
                      <a:pt x="67323" y="0"/>
                    </a:lnTo>
                    <a:lnTo>
                      <a:pt x="67323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0" y="-28575"/>
                <a:ext cx="67323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0" y="845426"/>
              <a:ext cx="250474" cy="318386"/>
              <a:chOff x="0" y="0"/>
              <a:chExt cx="67323" cy="85577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0" y="0"/>
                <a:ext cx="67323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323">
                    <a:moveTo>
                      <a:pt x="0" y="0"/>
                    </a:moveTo>
                    <a:lnTo>
                      <a:pt x="67323" y="0"/>
                    </a:lnTo>
                    <a:lnTo>
                      <a:pt x="67323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0" y="-28575"/>
                <a:ext cx="67323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0" y="1281066"/>
              <a:ext cx="250474" cy="318386"/>
              <a:chOff x="0" y="0"/>
              <a:chExt cx="67323" cy="85577"/>
            </a:xfrm>
          </p:grpSpPr>
          <p:sp>
            <p:nvSpPr>
              <p:cNvPr name="Freeform 66" id="66"/>
              <p:cNvSpPr/>
              <p:nvPr/>
            </p:nvSpPr>
            <p:spPr>
              <a:xfrm flipH="false" flipV="false" rot="0">
                <a:off x="0" y="0"/>
                <a:ext cx="67323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323">
                    <a:moveTo>
                      <a:pt x="0" y="0"/>
                    </a:moveTo>
                    <a:lnTo>
                      <a:pt x="67323" y="0"/>
                    </a:lnTo>
                    <a:lnTo>
                      <a:pt x="67323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0" y="-28575"/>
                <a:ext cx="67323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8" id="68"/>
            <p:cNvSpPr txBox="true"/>
            <p:nvPr/>
          </p:nvSpPr>
          <p:spPr>
            <a:xfrm rot="0">
              <a:off x="369298" y="397761"/>
              <a:ext cx="528101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 vivir en la tierra como un reptil.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369298" y="823201"/>
              <a:ext cx="528101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Tienen tres corazones y sangre azul.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369298" y="1248642"/>
              <a:ext cx="528101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el agua se ahogan.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0" y="-47625"/>
              <a:ext cx="5618900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curiosidad tiene el pulpo?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4404848" y="4781550"/>
            <a:ext cx="5098000" cy="1199588"/>
            <a:chOff x="0" y="0"/>
            <a:chExt cx="6797334" cy="1599451"/>
          </a:xfrm>
        </p:grpSpPr>
        <p:grpSp>
          <p:nvGrpSpPr>
            <p:cNvPr name="Group 73" id="73"/>
            <p:cNvGrpSpPr/>
            <p:nvPr/>
          </p:nvGrpSpPr>
          <p:grpSpPr>
            <a:xfrm rot="0">
              <a:off x="0" y="409787"/>
              <a:ext cx="301320" cy="318386"/>
              <a:chOff x="0" y="0"/>
              <a:chExt cx="80990" cy="85577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0" y="845426"/>
              <a:ext cx="301320" cy="318386"/>
              <a:chOff x="0" y="0"/>
              <a:chExt cx="80990" cy="85577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0" y="1281066"/>
              <a:ext cx="301320" cy="318386"/>
              <a:chOff x="0" y="0"/>
              <a:chExt cx="80990" cy="85577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82" id="82"/>
            <p:cNvSpPr txBox="true"/>
            <p:nvPr/>
          </p:nvSpPr>
          <p:spPr>
            <a:xfrm rot="0">
              <a:off x="444266" y="397761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Brillar por la noche como las del cielo.</a:t>
              </a:r>
            </a:p>
          </p:txBody>
        </p:sp>
        <p:sp>
          <p:nvSpPr>
            <p:cNvPr name="TextBox 83" id="83"/>
            <p:cNvSpPr txBox="true"/>
            <p:nvPr/>
          </p:nvSpPr>
          <p:spPr>
            <a:xfrm rot="0">
              <a:off x="444266" y="823201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Volar sobre las rocas.</a:t>
              </a:r>
            </a:p>
          </p:txBody>
        </p:sp>
        <p:sp>
          <p:nvSpPr>
            <p:cNvPr name="TextBox 84" id="84"/>
            <p:cNvSpPr txBox="true"/>
            <p:nvPr/>
          </p:nvSpPr>
          <p:spPr>
            <a:xfrm rot="0">
              <a:off x="444266" y="1248642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Regenerar un brazo perdido</a:t>
              </a:r>
            </a:p>
          </p:txBody>
        </p:sp>
        <p:sp>
          <p:nvSpPr>
            <p:cNvPr name="TextBox 85" id="85"/>
            <p:cNvSpPr txBox="true"/>
            <p:nvPr/>
          </p:nvSpPr>
          <p:spPr>
            <a:xfrm rot="0">
              <a:off x="0" y="-47625"/>
              <a:ext cx="6759543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pueden las estrellas de mar?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7BBE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159" y="1217318"/>
            <a:ext cx="9632441" cy="5366362"/>
            <a:chOff x="0" y="0"/>
            <a:chExt cx="12843255" cy="715514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845426"/>
              <a:ext cx="261349" cy="318386"/>
              <a:chOff x="0" y="0"/>
              <a:chExt cx="70246" cy="85577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70246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70246">
                    <a:moveTo>
                      <a:pt x="0" y="0"/>
                    </a:moveTo>
                    <a:lnTo>
                      <a:pt x="70246" y="0"/>
                    </a:lnTo>
                    <a:lnTo>
                      <a:pt x="70246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28575"/>
                <a:ext cx="70246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259085" indent="-129542" lvl="1">
                  <a:lnSpc>
                    <a:spcPts val="1680"/>
                  </a:lnSpc>
                  <a:buFont typeface="Arial"/>
                  <a:buChar char="•"/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85333" y="823201"/>
              <a:ext cx="5510306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tiene huesos y columna.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-47625"/>
              <a:ext cx="5862861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un vertebrado?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0" y="3082123"/>
              <a:ext cx="251832" cy="318386"/>
              <a:chOff x="0" y="0"/>
              <a:chExt cx="67688" cy="85577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6768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688">
                    <a:moveTo>
                      <a:pt x="0" y="0"/>
                    </a:moveTo>
                    <a:lnTo>
                      <a:pt x="67688" y="0"/>
                    </a:lnTo>
                    <a:lnTo>
                      <a:pt x="6768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28575"/>
                <a:ext cx="6768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371301" y="3070097"/>
              <a:ext cx="5309649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animal que no tiene huesos ni columna.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2624711"/>
              <a:ext cx="564936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un invertebrado?</a:t>
              </a:r>
            </a:p>
          </p:txBody>
        </p:sp>
        <p:grpSp>
          <p:nvGrpSpPr>
            <p:cNvPr name="Group 13" id="13"/>
            <p:cNvGrpSpPr/>
            <p:nvPr/>
          </p:nvGrpSpPr>
          <p:grpSpPr>
            <a:xfrm rot="0">
              <a:off x="5680950" y="1281066"/>
              <a:ext cx="317499" cy="318386"/>
              <a:chOff x="0" y="0"/>
              <a:chExt cx="85338" cy="85577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5338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5338">
                    <a:moveTo>
                      <a:pt x="0" y="0"/>
                    </a:moveTo>
                    <a:lnTo>
                      <a:pt x="85338" y="0"/>
                    </a:lnTo>
                    <a:lnTo>
                      <a:pt x="85338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28575"/>
                <a:ext cx="85338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6149070" y="1248642"/>
              <a:ext cx="669418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Mamíferos, aves, peces, reptiles y anfibios.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5680950" y="-47625"/>
              <a:ext cx="712248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¿Cuáles son los cinco grupos de vertebrados?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5680950" y="3082123"/>
              <a:ext cx="301320" cy="318386"/>
              <a:chOff x="0" y="0"/>
              <a:chExt cx="80990" cy="85577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6125216" y="3070097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tienen huesos, su esqueleto es de cartílago.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5680950" y="2624711"/>
              <a:ext cx="6759543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tienen de especial los tiburones?</a:t>
              </a:r>
            </a:p>
          </p:txBody>
        </p:sp>
        <p:grpSp>
          <p:nvGrpSpPr>
            <p:cNvPr name="Group 23" id="23"/>
            <p:cNvGrpSpPr/>
            <p:nvPr/>
          </p:nvGrpSpPr>
          <p:grpSpPr>
            <a:xfrm rot="0">
              <a:off x="0" y="6401124"/>
              <a:ext cx="250474" cy="318386"/>
              <a:chOff x="0" y="0"/>
              <a:chExt cx="67323" cy="85577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67323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67323">
                    <a:moveTo>
                      <a:pt x="0" y="0"/>
                    </a:moveTo>
                    <a:lnTo>
                      <a:pt x="67323" y="0"/>
                    </a:lnTo>
                    <a:lnTo>
                      <a:pt x="67323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28575"/>
                <a:ext cx="67323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369298" y="6378899"/>
              <a:ext cx="5281015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Tienen tres corazones y sangre azul.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5508073"/>
              <a:ext cx="5618900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curiosidad tiene el pulpo?</a:t>
              </a:r>
            </a:p>
          </p:txBody>
        </p:sp>
        <p:grpSp>
          <p:nvGrpSpPr>
            <p:cNvPr name="Group 28" id="28"/>
            <p:cNvGrpSpPr/>
            <p:nvPr/>
          </p:nvGrpSpPr>
          <p:grpSpPr>
            <a:xfrm rot="0">
              <a:off x="5680950" y="6836763"/>
              <a:ext cx="301320" cy="318386"/>
              <a:chOff x="0" y="0"/>
              <a:chExt cx="80990" cy="85577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0990" cy="85577"/>
              </a:xfrm>
              <a:custGeom>
                <a:avLst/>
                <a:gdLst/>
                <a:ahLst/>
                <a:cxnLst/>
                <a:rect r="r" b="b" t="t" l="l"/>
                <a:pathLst>
                  <a:path h="85577" w="80990">
                    <a:moveTo>
                      <a:pt x="0" y="0"/>
                    </a:moveTo>
                    <a:lnTo>
                      <a:pt x="80990" y="0"/>
                    </a:lnTo>
                    <a:lnTo>
                      <a:pt x="80990" y="85577"/>
                    </a:lnTo>
                    <a:lnTo>
                      <a:pt x="0" y="85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28575"/>
                <a:ext cx="80990" cy="1141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68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6125216" y="6804340"/>
              <a:ext cx="6353067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59"/>
                </a:lnSpc>
                <a:spcBef>
                  <a:spcPct val="0"/>
                </a:spcBef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Regenerar un brazo perdido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5680950" y="5508073"/>
              <a:ext cx="6759543" cy="3304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302259" indent="-151129" lvl="1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strike="noStrike" u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pueden las estrellas de mar?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79919" y="294654"/>
            <a:ext cx="7593762" cy="873732"/>
            <a:chOff x="0" y="0"/>
            <a:chExt cx="2721433" cy="31312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721433" cy="313126"/>
            </a:xfrm>
            <a:custGeom>
              <a:avLst/>
              <a:gdLst/>
              <a:ahLst/>
              <a:cxnLst/>
              <a:rect r="r" b="b" t="t" l="l"/>
              <a:pathLst>
                <a:path h="313126" w="2721433">
                  <a:moveTo>
                    <a:pt x="15293" y="0"/>
                  </a:moveTo>
                  <a:lnTo>
                    <a:pt x="2706140" y="0"/>
                  </a:lnTo>
                  <a:cubicBezTo>
                    <a:pt x="2714586" y="0"/>
                    <a:pt x="2721433" y="6847"/>
                    <a:pt x="2721433" y="15293"/>
                  </a:cubicBezTo>
                  <a:lnTo>
                    <a:pt x="2721433" y="297833"/>
                  </a:lnTo>
                  <a:cubicBezTo>
                    <a:pt x="2721433" y="306279"/>
                    <a:pt x="2714586" y="313126"/>
                    <a:pt x="2706140" y="313126"/>
                  </a:cubicBezTo>
                  <a:lnTo>
                    <a:pt x="15293" y="313126"/>
                  </a:lnTo>
                  <a:cubicBezTo>
                    <a:pt x="6847" y="313126"/>
                    <a:pt x="0" y="306279"/>
                    <a:pt x="0" y="297833"/>
                  </a:cubicBezTo>
                  <a:lnTo>
                    <a:pt x="0" y="15293"/>
                  </a:lnTo>
                  <a:cubicBezTo>
                    <a:pt x="0" y="6847"/>
                    <a:pt x="6847" y="0"/>
                    <a:pt x="1529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76200"/>
              <a:ext cx="2721433" cy="389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Respuestas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DAG5w2_gqxw</dc:identifier>
  <dcterms:modified xsi:type="dcterms:W3CDTF">2011-08-01T06:04:30Z</dcterms:modified>
  <cp:revision>1</cp:revision>
  <dc:title>Mapa conceptual de los animales vertebrados e invertebrados con dibujos coloridos</dc:title>
</cp:coreProperties>
</file>