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26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8288000" cy="10287000"/>
  <p:notesSz cx="6858000" cy="9144000"/>
  <p:embeddedFontLst>
    <p:embeddedFont>
      <p:font typeface="Balmy" charset="1" panose="00000000000000000000"/>
      <p:regular r:id="rId24"/>
    </p:embeddedFont>
    <p:embeddedFont>
      <p:font typeface="Dongle" charset="1" panose="00000000000000000000"/>
      <p:regular r:id="rId25"/>
    </p:embeddedFont>
    <p:embeddedFont>
      <p:font typeface="Caveat Brush" charset="1" panose="0000000000000000000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notesMasters/notesMaster1.xml" Type="http://schemas.openxmlformats.org/officeDocument/2006/relationships/notesMaster"/><Relationship Id="rId27" Target="theme/theme2.xml" Type="http://schemas.openxmlformats.org/officeDocument/2006/relationships/theme"/><Relationship Id="rId28" Target="notesSlides/notesSlide1.xml" Type="http://schemas.openxmlformats.org/officeDocument/2006/relationships/notesSlide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.svg" Type="http://schemas.openxmlformats.org/officeDocument/2006/relationships/image"/><Relationship Id="rId11" Target="../media/image7.png" Type="http://schemas.openxmlformats.org/officeDocument/2006/relationships/image"/><Relationship Id="rId12" Target="../media/image8.svg" Type="http://schemas.openxmlformats.org/officeDocument/2006/relationships/image"/><Relationship Id="rId13" Target="../media/image17.png" Type="http://schemas.openxmlformats.org/officeDocument/2006/relationships/image"/><Relationship Id="rId14" Target="../media/image18.svg" Type="http://schemas.openxmlformats.org/officeDocument/2006/relationships/image"/><Relationship Id="rId15" Target="../media/image11.png" Type="http://schemas.openxmlformats.org/officeDocument/2006/relationships/image"/><Relationship Id="rId16" Target="../media/image12.svg" Type="http://schemas.openxmlformats.org/officeDocument/2006/relationships/image"/><Relationship Id="rId2" Target="../notesSlides/notesSlide1.xml" Type="http://schemas.openxmlformats.org/officeDocument/2006/relationships/notesSlide"/><Relationship Id="rId3" Target="../media/image13.png" Type="http://schemas.openxmlformats.org/officeDocument/2006/relationships/image"/><Relationship Id="rId4" Target="../media/image14.svg" Type="http://schemas.openxmlformats.org/officeDocument/2006/relationships/image"/><Relationship Id="rId5" Target="../media/image15.png" Type="http://schemas.openxmlformats.org/officeDocument/2006/relationships/image"/><Relationship Id="rId6" Target="../media/image16.svg" Type="http://schemas.openxmlformats.org/officeDocument/2006/relationships/image"/><Relationship Id="rId7" Target="../media/image3.png" Type="http://schemas.openxmlformats.org/officeDocument/2006/relationships/image"/><Relationship Id="rId8" Target="../media/image4.svg" Type="http://schemas.openxmlformats.org/officeDocument/2006/relationships/image"/><Relationship Id="rId9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Relationship Id="rId6" Target="../media/image31.png" Type="http://schemas.openxmlformats.org/officeDocument/2006/relationships/image"/><Relationship Id="rId7" Target="../media/image32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sv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png" Type="http://schemas.openxmlformats.org/officeDocument/2006/relationships/image"/><Relationship Id="rId3" Target="../media/image34.svg" Type="http://schemas.openxmlformats.org/officeDocument/2006/relationships/image"/><Relationship Id="rId4" Target="../media/image35.png" Type="http://schemas.openxmlformats.org/officeDocument/2006/relationships/image"/><Relationship Id="rId5" Target="../media/image36.svg" Type="http://schemas.openxmlformats.org/officeDocument/2006/relationships/image"/><Relationship Id="rId6" Target="../media/image37.png" Type="http://schemas.openxmlformats.org/officeDocument/2006/relationships/image"/><Relationship Id="rId7" Target="../media/image38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png" Type="http://schemas.openxmlformats.org/officeDocument/2006/relationships/image"/><Relationship Id="rId3" Target="../media/image36.svg" Type="http://schemas.openxmlformats.org/officeDocument/2006/relationships/image"/><Relationship Id="rId4" Target="../media/image37.png" Type="http://schemas.openxmlformats.org/officeDocument/2006/relationships/image"/><Relationship Id="rId5" Target="../media/image38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9.png" Type="http://schemas.openxmlformats.org/officeDocument/2006/relationships/image"/><Relationship Id="rId3" Target="../media/image40.svg" Type="http://schemas.openxmlformats.org/officeDocument/2006/relationships/image"/><Relationship Id="rId4" Target="../media/image41.png" Type="http://schemas.openxmlformats.org/officeDocument/2006/relationships/image"/><Relationship Id="rId5" Target="../media/image42.svg" Type="http://schemas.openxmlformats.org/officeDocument/2006/relationships/image"/><Relationship Id="rId6" Target="../media/image43.png" Type="http://schemas.openxmlformats.org/officeDocument/2006/relationships/image"/><Relationship Id="rId7" Target="../media/image44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png" Type="http://schemas.openxmlformats.org/officeDocument/2006/relationships/image"/><Relationship Id="rId3" Target="../media/image46.svg" Type="http://schemas.openxmlformats.org/officeDocument/2006/relationships/image"/><Relationship Id="rId4" Target="../media/image47.png" Type="http://schemas.openxmlformats.org/officeDocument/2006/relationships/image"/><Relationship Id="rId5" Target="../media/image48.svg" Type="http://schemas.openxmlformats.org/officeDocument/2006/relationships/image"/><Relationship Id="rId6" Target="../media/image49.png" Type="http://schemas.openxmlformats.org/officeDocument/2006/relationships/image"/><Relationship Id="rId7" Target="../media/image50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7.png" Type="http://schemas.openxmlformats.org/officeDocument/2006/relationships/image"/><Relationship Id="rId3" Target="../media/image48.svg" Type="http://schemas.openxmlformats.org/officeDocument/2006/relationships/image"/><Relationship Id="rId4" Target="../media/image51.png" Type="http://schemas.openxmlformats.org/officeDocument/2006/relationships/image"/><Relationship Id="rId5" Target="../media/image52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3.png" Type="http://schemas.openxmlformats.org/officeDocument/2006/relationships/image"/><Relationship Id="rId3" Target="../media/image54.svg" Type="http://schemas.openxmlformats.org/officeDocument/2006/relationships/image"/><Relationship Id="rId4" Target="../media/image55.png" Type="http://schemas.openxmlformats.org/officeDocument/2006/relationships/image"/><Relationship Id="rId5" Target="../media/image56.svg" Type="http://schemas.openxmlformats.org/officeDocument/2006/relationships/image"/><Relationship Id="rId6" Target="../media/image57.png" Type="http://schemas.openxmlformats.org/officeDocument/2006/relationships/image"/><Relationship Id="rId7" Target="../media/image58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5.png" Type="http://schemas.openxmlformats.org/officeDocument/2006/relationships/image"/><Relationship Id="rId3" Target="../media/image56.svg" Type="http://schemas.openxmlformats.org/officeDocument/2006/relationships/image"/><Relationship Id="rId4" Target="../media/image57.png" Type="http://schemas.openxmlformats.org/officeDocument/2006/relationships/image"/><Relationship Id="rId5" Target="../media/image58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9.png" Type="http://schemas.openxmlformats.org/officeDocument/2006/relationships/image"/><Relationship Id="rId3" Target="../media/image60.svg" Type="http://schemas.openxmlformats.org/officeDocument/2006/relationships/image"/><Relationship Id="rId4" Target="../media/image61.png" Type="http://schemas.openxmlformats.org/officeDocument/2006/relationships/image"/><Relationship Id="rId5" Target="../media/image62.svg" Type="http://schemas.openxmlformats.org/officeDocument/2006/relationships/image"/><Relationship Id="rId6" Target="../media/image63.png" Type="http://schemas.openxmlformats.org/officeDocument/2006/relationships/image"/><Relationship Id="rId7" Target="../media/image64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1.png" Type="http://schemas.openxmlformats.org/officeDocument/2006/relationships/image"/><Relationship Id="rId3" Target="../media/image62.svg" Type="http://schemas.openxmlformats.org/officeDocument/2006/relationships/image"/><Relationship Id="rId4" Target="../media/image63.png" Type="http://schemas.openxmlformats.org/officeDocument/2006/relationships/image"/><Relationship Id="rId5" Target="../media/image64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5.png" Type="http://schemas.openxmlformats.org/officeDocument/2006/relationships/image"/><Relationship Id="rId3" Target="../media/image66.svg" Type="http://schemas.openxmlformats.org/officeDocument/2006/relationships/image"/><Relationship Id="rId4" Target="../media/image67.png" Type="http://schemas.openxmlformats.org/officeDocument/2006/relationships/image"/><Relationship Id="rId5" Target="../media/image68.svg" Type="http://schemas.openxmlformats.org/officeDocument/2006/relationships/image"/><Relationship Id="rId6" Target="../media/image69.png" Type="http://schemas.openxmlformats.org/officeDocument/2006/relationships/image"/><Relationship Id="rId7" Target="../media/image70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9.png" Type="http://schemas.openxmlformats.org/officeDocument/2006/relationships/image"/><Relationship Id="rId3" Target="../media/image70.svg" Type="http://schemas.openxmlformats.org/officeDocument/2006/relationships/image"/><Relationship Id="rId4" Target="../media/image67.png" Type="http://schemas.openxmlformats.org/officeDocument/2006/relationships/image"/><Relationship Id="rId5" Target="../media/image6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614197">
            <a:off x="-20234" y="374265"/>
            <a:ext cx="4285200" cy="5191322"/>
          </a:xfrm>
          <a:custGeom>
            <a:avLst/>
            <a:gdLst/>
            <a:ahLst/>
            <a:cxnLst/>
            <a:rect r="r" b="b" t="t" l="l"/>
            <a:pathLst>
              <a:path h="5191322" w="4285200">
                <a:moveTo>
                  <a:pt x="0" y="0"/>
                </a:moveTo>
                <a:lnTo>
                  <a:pt x="4285200" y="0"/>
                </a:lnTo>
                <a:lnTo>
                  <a:pt x="4285200" y="5191322"/>
                </a:lnTo>
                <a:lnTo>
                  <a:pt x="0" y="51913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400433">
            <a:off x="144353" y="7939266"/>
            <a:ext cx="2639425" cy="2638068"/>
          </a:xfrm>
          <a:custGeom>
            <a:avLst/>
            <a:gdLst/>
            <a:ahLst/>
            <a:cxnLst/>
            <a:rect r="r" b="b" t="t" l="l"/>
            <a:pathLst>
              <a:path h="2638068" w="2639425">
                <a:moveTo>
                  <a:pt x="0" y="0"/>
                </a:moveTo>
                <a:lnTo>
                  <a:pt x="2639425" y="0"/>
                </a:lnTo>
                <a:lnTo>
                  <a:pt x="2639425" y="2638068"/>
                </a:lnTo>
                <a:lnTo>
                  <a:pt x="0" y="26380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4047" t="0" r="-4085" b="-55307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861846">
            <a:off x="10782160" y="153064"/>
            <a:ext cx="2875657" cy="2874179"/>
          </a:xfrm>
          <a:custGeom>
            <a:avLst/>
            <a:gdLst/>
            <a:ahLst/>
            <a:cxnLst/>
            <a:rect r="r" b="b" t="t" l="l"/>
            <a:pathLst>
              <a:path h="2874179" w="2875657">
                <a:moveTo>
                  <a:pt x="0" y="0"/>
                </a:moveTo>
                <a:lnTo>
                  <a:pt x="2875657" y="0"/>
                </a:lnTo>
                <a:lnTo>
                  <a:pt x="2875657" y="2874179"/>
                </a:lnTo>
                <a:lnTo>
                  <a:pt x="0" y="28741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4047" t="0" r="-4085" b="-55307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true" flipV="false" rot="421173">
            <a:off x="15135096" y="7682649"/>
            <a:ext cx="2875657" cy="2874179"/>
          </a:xfrm>
          <a:custGeom>
            <a:avLst/>
            <a:gdLst/>
            <a:ahLst/>
            <a:cxnLst/>
            <a:rect r="r" b="b" t="t" l="l"/>
            <a:pathLst>
              <a:path h="2874179" w="2875657">
                <a:moveTo>
                  <a:pt x="2875657" y="0"/>
                </a:moveTo>
                <a:lnTo>
                  <a:pt x="0" y="0"/>
                </a:lnTo>
                <a:lnTo>
                  <a:pt x="0" y="2874179"/>
                </a:lnTo>
                <a:lnTo>
                  <a:pt x="2875657" y="2874179"/>
                </a:lnTo>
                <a:lnTo>
                  <a:pt x="2875657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24047" t="0" r="-4085" b="-55307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911556">
            <a:off x="15958968" y="1295880"/>
            <a:ext cx="1686686" cy="5761971"/>
          </a:xfrm>
          <a:custGeom>
            <a:avLst/>
            <a:gdLst/>
            <a:ahLst/>
            <a:cxnLst/>
            <a:rect r="r" b="b" t="t" l="l"/>
            <a:pathLst>
              <a:path h="5761971" w="1686686">
                <a:moveTo>
                  <a:pt x="0" y="0"/>
                </a:moveTo>
                <a:lnTo>
                  <a:pt x="1686686" y="0"/>
                </a:lnTo>
                <a:lnTo>
                  <a:pt x="1686686" y="5761971"/>
                </a:lnTo>
                <a:lnTo>
                  <a:pt x="0" y="576197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56450">
            <a:off x="2976410" y="6956972"/>
            <a:ext cx="13687414" cy="696814"/>
          </a:xfrm>
          <a:custGeom>
            <a:avLst/>
            <a:gdLst/>
            <a:ahLst/>
            <a:cxnLst/>
            <a:rect r="r" b="b" t="t" l="l"/>
            <a:pathLst>
              <a:path h="696814" w="13687414">
                <a:moveTo>
                  <a:pt x="0" y="0"/>
                </a:moveTo>
                <a:lnTo>
                  <a:pt x="13687414" y="0"/>
                </a:lnTo>
                <a:lnTo>
                  <a:pt x="13687414" y="696814"/>
                </a:lnTo>
                <a:lnTo>
                  <a:pt x="0" y="69681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-301992">
            <a:off x="3189866" y="4389441"/>
            <a:ext cx="12532037" cy="3326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759"/>
              </a:lnSpc>
            </a:pPr>
            <a:r>
              <a:rPr lang="en-US" sz="14176">
                <a:solidFill>
                  <a:srgbClr val="000000"/>
                </a:solidFill>
                <a:latin typeface="Balmy"/>
                <a:ea typeface="Balmy"/>
                <a:cs typeface="Balmy"/>
                <a:sym typeface="Balmy"/>
              </a:rPr>
              <a:t>¿PUNTÚAS O</a:t>
            </a:r>
          </a:p>
          <a:p>
            <a:pPr algn="ctr" marL="0" indent="0" lvl="0">
              <a:lnSpc>
                <a:spcPts val="12759"/>
              </a:lnSpc>
            </a:pPr>
            <a:r>
              <a:rPr lang="en-US" sz="14176">
                <a:solidFill>
                  <a:srgbClr val="000000"/>
                </a:solidFill>
                <a:latin typeface="Balmy"/>
                <a:ea typeface="Balmy"/>
                <a:cs typeface="Balmy"/>
                <a:sym typeface="Balmy"/>
              </a:rPr>
              <a:t>TE CONFU</a:t>
            </a:r>
            <a:r>
              <a:rPr lang="en-US" sz="14176" strike="noStrike" u="none">
                <a:solidFill>
                  <a:srgbClr val="000000"/>
                </a:solidFill>
                <a:latin typeface="Balmy"/>
                <a:ea typeface="Balmy"/>
                <a:cs typeface="Balmy"/>
                <a:sym typeface="Balmy"/>
              </a:rPr>
              <a:t>NDE</a:t>
            </a:r>
            <a:r>
              <a:rPr lang="en-US" sz="14176" strike="noStrike" u="none">
                <a:solidFill>
                  <a:srgbClr val="000000"/>
                </a:solidFill>
                <a:latin typeface="Balmy"/>
                <a:ea typeface="Balmy"/>
                <a:cs typeface="Balmy"/>
                <a:sym typeface="Balmy"/>
              </a:rPr>
              <a:t>S?</a:t>
            </a:r>
            <a:r>
              <a:rPr lang="en-US" sz="14176" strike="noStrike" u="none">
                <a:solidFill>
                  <a:srgbClr val="000000"/>
                </a:solidFill>
                <a:latin typeface="Balmy"/>
                <a:ea typeface="Balmy"/>
                <a:cs typeface="Balmy"/>
                <a:sym typeface="Balmy"/>
              </a:rPr>
              <a:t> </a:t>
            </a:r>
          </a:p>
        </p:txBody>
      </p:sp>
      <p:sp>
        <p:nvSpPr>
          <p:cNvPr name="TextBox 9" id="9"/>
          <p:cNvSpPr txBox="true"/>
          <p:nvPr/>
        </p:nvSpPr>
        <p:spPr>
          <a:xfrm rot="-206897">
            <a:off x="4245841" y="7829188"/>
            <a:ext cx="10037293" cy="7956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26"/>
              </a:lnSpc>
            </a:pPr>
            <a:r>
              <a:rPr lang="en-US" sz="8037">
                <a:solidFill>
                  <a:srgbClr val="193F56"/>
                </a:solidFill>
                <a:latin typeface="Dongle"/>
                <a:ea typeface="Dongle"/>
                <a:cs typeface="Dongle"/>
                <a:sym typeface="Dongle"/>
              </a:rPr>
              <a:t>¡Pon a prueba tus habilidades!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1411350">
            <a:off x="7782896" y="-927452"/>
            <a:ext cx="2867605" cy="2866130"/>
          </a:xfrm>
          <a:custGeom>
            <a:avLst/>
            <a:gdLst/>
            <a:ahLst/>
            <a:cxnLst/>
            <a:rect r="r" b="b" t="t" l="l"/>
            <a:pathLst>
              <a:path h="2866130" w="2867605">
                <a:moveTo>
                  <a:pt x="0" y="2866130"/>
                </a:moveTo>
                <a:lnTo>
                  <a:pt x="2867605" y="2866130"/>
                </a:lnTo>
                <a:lnTo>
                  <a:pt x="2867605" y="0"/>
                </a:lnTo>
                <a:lnTo>
                  <a:pt x="0" y="0"/>
                </a:lnTo>
                <a:lnTo>
                  <a:pt x="0" y="286613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24047" t="0" r="-4085" b="-55307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1411350">
            <a:off x="7281646" y="8576235"/>
            <a:ext cx="2867605" cy="2866130"/>
          </a:xfrm>
          <a:custGeom>
            <a:avLst/>
            <a:gdLst/>
            <a:ahLst/>
            <a:cxnLst/>
            <a:rect r="r" b="b" t="t" l="l"/>
            <a:pathLst>
              <a:path h="2866130" w="2867605">
                <a:moveTo>
                  <a:pt x="2867605" y="0"/>
                </a:moveTo>
                <a:lnTo>
                  <a:pt x="0" y="0"/>
                </a:lnTo>
                <a:lnTo>
                  <a:pt x="0" y="2866131"/>
                </a:lnTo>
                <a:lnTo>
                  <a:pt x="2867605" y="2866131"/>
                </a:lnTo>
                <a:lnTo>
                  <a:pt x="286760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24047" t="0" r="-4085" b="-55307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400433">
            <a:off x="130327" y="7951753"/>
            <a:ext cx="2867605" cy="2866130"/>
          </a:xfrm>
          <a:custGeom>
            <a:avLst/>
            <a:gdLst/>
            <a:ahLst/>
            <a:cxnLst/>
            <a:rect r="r" b="b" t="t" l="l"/>
            <a:pathLst>
              <a:path h="2866130" w="2867605">
                <a:moveTo>
                  <a:pt x="0" y="0"/>
                </a:moveTo>
                <a:lnTo>
                  <a:pt x="2867605" y="0"/>
                </a:lnTo>
                <a:lnTo>
                  <a:pt x="2867605" y="2866130"/>
                </a:lnTo>
                <a:lnTo>
                  <a:pt x="0" y="286613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24047" t="0" r="-4085" b="-55307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true" rot="-914136">
            <a:off x="501367" y="-675425"/>
            <a:ext cx="2875657" cy="2874179"/>
          </a:xfrm>
          <a:custGeom>
            <a:avLst/>
            <a:gdLst/>
            <a:ahLst/>
            <a:cxnLst/>
            <a:rect r="r" b="b" t="t" l="l"/>
            <a:pathLst>
              <a:path h="2874179" w="2875657">
                <a:moveTo>
                  <a:pt x="0" y="2874178"/>
                </a:moveTo>
                <a:lnTo>
                  <a:pt x="2875657" y="2874178"/>
                </a:lnTo>
                <a:lnTo>
                  <a:pt x="2875657" y="0"/>
                </a:lnTo>
                <a:lnTo>
                  <a:pt x="0" y="0"/>
                </a:lnTo>
                <a:lnTo>
                  <a:pt x="0" y="2874178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24047" t="0" r="-4085" b="-55307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true" flipV="false" rot="-871027">
            <a:off x="15312486" y="7690556"/>
            <a:ext cx="2875657" cy="2874179"/>
          </a:xfrm>
          <a:custGeom>
            <a:avLst/>
            <a:gdLst/>
            <a:ahLst/>
            <a:cxnLst/>
            <a:rect r="r" b="b" t="t" l="l"/>
            <a:pathLst>
              <a:path h="2874179" w="2875657">
                <a:moveTo>
                  <a:pt x="2875658" y="0"/>
                </a:moveTo>
                <a:lnTo>
                  <a:pt x="0" y="0"/>
                </a:lnTo>
                <a:lnTo>
                  <a:pt x="0" y="2874179"/>
                </a:lnTo>
                <a:lnTo>
                  <a:pt x="2875658" y="2874179"/>
                </a:lnTo>
                <a:lnTo>
                  <a:pt x="2875658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24047" t="0" r="-4085" b="-55307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true" rot="1411350">
            <a:off x="15182062" y="-671401"/>
            <a:ext cx="2867605" cy="2866130"/>
          </a:xfrm>
          <a:custGeom>
            <a:avLst/>
            <a:gdLst/>
            <a:ahLst/>
            <a:cxnLst/>
            <a:rect r="r" b="b" t="t" l="l"/>
            <a:pathLst>
              <a:path h="2866130" w="2867605">
                <a:moveTo>
                  <a:pt x="0" y="2866130"/>
                </a:moveTo>
                <a:lnTo>
                  <a:pt x="2867605" y="2866130"/>
                </a:lnTo>
                <a:lnTo>
                  <a:pt x="2867605" y="0"/>
                </a:lnTo>
                <a:lnTo>
                  <a:pt x="0" y="0"/>
                </a:lnTo>
                <a:lnTo>
                  <a:pt x="0" y="286613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24047" t="0" r="-4085" b="-55307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101831">
            <a:off x="899263" y="3753075"/>
            <a:ext cx="16489474" cy="839464"/>
          </a:xfrm>
          <a:custGeom>
            <a:avLst/>
            <a:gdLst/>
            <a:ahLst/>
            <a:cxnLst/>
            <a:rect r="r" b="b" t="t" l="l"/>
            <a:pathLst>
              <a:path h="839464" w="16489474">
                <a:moveTo>
                  <a:pt x="0" y="0"/>
                </a:moveTo>
                <a:lnTo>
                  <a:pt x="16489474" y="0"/>
                </a:lnTo>
                <a:lnTo>
                  <a:pt x="16489474" y="839464"/>
                </a:lnTo>
                <a:lnTo>
                  <a:pt x="0" y="83946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090353" y="7200463"/>
            <a:ext cx="12107293" cy="6749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37"/>
              </a:lnSpc>
            </a:pPr>
            <a:r>
              <a:rPr lang="en-US" sz="6768">
                <a:solidFill>
                  <a:srgbClr val="193F56"/>
                </a:solidFill>
                <a:latin typeface="Dongle"/>
                <a:ea typeface="Dongle"/>
                <a:cs typeface="Dongle"/>
                <a:sym typeface="Dongle"/>
              </a:rPr>
              <a:t>¡Vamos a descubrir por qué son tan esenciales!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24760" y="4794127"/>
            <a:ext cx="16038480" cy="18129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37"/>
              </a:lnSpc>
            </a:pPr>
            <a:r>
              <a:rPr lang="en-US" sz="6768">
                <a:solidFill>
                  <a:srgbClr val="193F56"/>
                </a:solidFill>
                <a:latin typeface="Dongle"/>
                <a:ea typeface="Dongle"/>
                <a:cs typeface="Dongle"/>
                <a:sym typeface="Dongle"/>
              </a:rPr>
              <a:t>¿Por qué son importantes los signos de puntuación?</a:t>
            </a:r>
          </a:p>
          <a:p>
            <a:pPr algn="ctr">
              <a:lnSpc>
                <a:spcPts val="4737"/>
              </a:lnSpc>
            </a:pPr>
            <a:r>
              <a:rPr lang="en-US" sz="6768">
                <a:solidFill>
                  <a:srgbClr val="193F56"/>
                </a:solidFill>
                <a:latin typeface="Dongle"/>
                <a:ea typeface="Dongle"/>
                <a:cs typeface="Dongle"/>
                <a:sym typeface="Dongle"/>
              </a:rPr>
              <a:t>Porque sin ellos, tu texto puede volverse un verdadero enredo. ¡Te ayudan a organizar ideas, dar ritmo y evitar malentendidos!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49893" y="3211890"/>
            <a:ext cx="16188213" cy="1009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200"/>
              </a:lnSpc>
            </a:pPr>
            <a:r>
              <a:rPr lang="en-US" sz="8000">
                <a:solidFill>
                  <a:srgbClr val="000000"/>
                </a:solidFill>
                <a:latin typeface="Balmy"/>
                <a:ea typeface="Balmy"/>
                <a:cs typeface="Balmy"/>
                <a:sym typeface="Balmy"/>
              </a:rPr>
              <a:t>¿PUNTO, COMA O </a:t>
            </a:r>
            <a:r>
              <a:rPr lang="en-US" sz="8000" strike="noStrike" u="none">
                <a:solidFill>
                  <a:srgbClr val="000000"/>
                </a:solidFill>
                <a:latin typeface="Balmy"/>
                <a:ea typeface="Balmy"/>
                <a:cs typeface="Balmy"/>
                <a:sym typeface="Balmy"/>
              </a:rPr>
              <a:t>DES</a:t>
            </a:r>
            <a:r>
              <a:rPr lang="en-US" sz="8000" strike="noStrike" u="none">
                <a:solidFill>
                  <a:srgbClr val="000000"/>
                </a:solidFill>
                <a:latin typeface="Balmy"/>
                <a:ea typeface="Balmy"/>
                <a:cs typeface="Balmy"/>
                <a:sym typeface="Balmy"/>
              </a:rPr>
              <a:t>ASTRE TOTAL</a:t>
            </a:r>
            <a:r>
              <a:rPr lang="en-US" sz="8000" strike="noStrike" u="none">
                <a:solidFill>
                  <a:srgbClr val="000000"/>
                </a:solidFill>
                <a:latin typeface="Balmy"/>
                <a:ea typeface="Balmy"/>
                <a:cs typeface="Balmy"/>
                <a:sym typeface="Balmy"/>
              </a:rPr>
              <a:t>? </a:t>
            </a: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E6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22176" y="-265714"/>
            <a:ext cx="18932352" cy="10818428"/>
            <a:chOff x="0" y="0"/>
            <a:chExt cx="25243136" cy="14424571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5243136" cy="14424571"/>
              <a:chOff x="0" y="0"/>
              <a:chExt cx="4986298" cy="2849298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986298" cy="2849298"/>
              </a:xfrm>
              <a:custGeom>
                <a:avLst/>
                <a:gdLst/>
                <a:ahLst/>
                <a:cxnLst/>
                <a:rect r="r" b="b" t="t" l="l"/>
                <a:pathLst>
                  <a:path h="2849298" w="4986298">
                    <a:moveTo>
                      <a:pt x="0" y="0"/>
                    </a:moveTo>
                    <a:lnTo>
                      <a:pt x="4986298" y="0"/>
                    </a:lnTo>
                    <a:lnTo>
                      <a:pt x="4986298" y="2849298"/>
                    </a:lnTo>
                    <a:lnTo>
                      <a:pt x="0" y="2849298"/>
                    </a:lnTo>
                    <a:close/>
                  </a:path>
                </a:pathLst>
              </a:custGeom>
              <a:solidFill>
                <a:srgbClr val="FFE6EE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66675"/>
                <a:ext cx="4986298" cy="278262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139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9125492" y="354286"/>
              <a:ext cx="6992152" cy="3475909"/>
            </a:xfrm>
            <a:custGeom>
              <a:avLst/>
              <a:gdLst/>
              <a:ahLst/>
              <a:cxnLst/>
              <a:rect r="r" b="b" t="t" l="l"/>
              <a:pathLst>
                <a:path h="3475909" w="6992152">
                  <a:moveTo>
                    <a:pt x="0" y="0"/>
                  </a:moveTo>
                  <a:lnTo>
                    <a:pt x="6992152" y="0"/>
                  </a:lnTo>
                  <a:lnTo>
                    <a:pt x="6992152" y="3475908"/>
                  </a:lnTo>
                  <a:lnTo>
                    <a:pt x="0" y="34759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49820" t="0" r="-23872" b="-323285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Freeform 7" id="7"/>
          <p:cNvSpPr/>
          <p:nvPr/>
        </p:nvSpPr>
        <p:spPr>
          <a:xfrm flipH="false" flipV="false" rot="101831">
            <a:off x="1064791" y="4794328"/>
            <a:ext cx="16158417" cy="822610"/>
          </a:xfrm>
          <a:custGeom>
            <a:avLst/>
            <a:gdLst/>
            <a:ahLst/>
            <a:cxnLst/>
            <a:rect r="r" b="b" t="t" l="l"/>
            <a:pathLst>
              <a:path h="822610" w="16158417">
                <a:moveTo>
                  <a:pt x="0" y="0"/>
                </a:moveTo>
                <a:lnTo>
                  <a:pt x="16158418" y="0"/>
                </a:lnTo>
                <a:lnTo>
                  <a:pt x="16158418" y="822610"/>
                </a:lnTo>
                <a:lnTo>
                  <a:pt x="0" y="8226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366492">
            <a:off x="105200" y="5929324"/>
            <a:ext cx="1901908" cy="1912534"/>
          </a:xfrm>
          <a:custGeom>
            <a:avLst/>
            <a:gdLst/>
            <a:ahLst/>
            <a:cxnLst/>
            <a:rect r="r" b="b" t="t" l="l"/>
            <a:pathLst>
              <a:path h="1912534" w="1901908">
                <a:moveTo>
                  <a:pt x="1901908" y="0"/>
                </a:moveTo>
                <a:lnTo>
                  <a:pt x="0" y="0"/>
                </a:lnTo>
                <a:lnTo>
                  <a:pt x="0" y="1912534"/>
                </a:lnTo>
                <a:lnTo>
                  <a:pt x="1901908" y="1912534"/>
                </a:lnTo>
                <a:lnTo>
                  <a:pt x="190190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-165507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-975597">
            <a:off x="16143726" y="7020379"/>
            <a:ext cx="1901908" cy="2002903"/>
          </a:xfrm>
          <a:custGeom>
            <a:avLst/>
            <a:gdLst/>
            <a:ahLst/>
            <a:cxnLst/>
            <a:rect r="r" b="b" t="t" l="l"/>
            <a:pathLst>
              <a:path h="2002903" w="1901908">
                <a:moveTo>
                  <a:pt x="0" y="0"/>
                </a:moveTo>
                <a:lnTo>
                  <a:pt x="1901909" y="0"/>
                </a:lnTo>
                <a:lnTo>
                  <a:pt x="1901909" y="2002903"/>
                </a:lnTo>
                <a:lnTo>
                  <a:pt x="0" y="20029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153527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0" id="10"/>
          <p:cNvSpPr txBox="true"/>
          <p:nvPr/>
        </p:nvSpPr>
        <p:spPr>
          <a:xfrm rot="0">
            <a:off x="1383975" y="3287020"/>
            <a:ext cx="15520051" cy="17137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696"/>
              </a:lnSpc>
              <a:spcBef>
                <a:spcPct val="0"/>
              </a:spcBef>
            </a:pPr>
            <a:r>
              <a:rPr lang="en-US" sz="6200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1. </a:t>
            </a:r>
            <a:r>
              <a:rPr lang="en-US" sz="62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Hoy fui al parque jugamos fútbol comí helado luego me encontré con mis amigos y hablamos sobre la escuela.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799554" y="7974132"/>
            <a:ext cx="12688892" cy="11023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5199">
                <a:solidFill>
                  <a:srgbClr val="193F56"/>
                </a:solidFill>
                <a:latin typeface="Dongle"/>
                <a:ea typeface="Dongle"/>
                <a:cs typeface="Dongle"/>
                <a:sym typeface="Dongle"/>
              </a:rPr>
              <a:t>¿Qué pasa si no usamos puntos para separar las ideas? ¿Puedes entender todas las acciones y pensamientos en un solo párrafo?</a:t>
            </a:r>
          </a:p>
        </p:txBody>
      </p:sp>
    </p:spTree>
  </p:cSld>
  <p:clrMapOvr>
    <a:masterClrMapping/>
  </p:clrMapOvr>
  <p:transition spd="slow">
    <p:push dir="u"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808461" y="1027184"/>
            <a:ext cx="14895410" cy="3996640"/>
            <a:chOff x="0" y="0"/>
            <a:chExt cx="3923071" cy="105261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923071" cy="1052613"/>
            </a:xfrm>
            <a:custGeom>
              <a:avLst/>
              <a:gdLst/>
              <a:ahLst/>
              <a:cxnLst/>
              <a:rect r="r" b="b" t="t" l="l"/>
              <a:pathLst>
                <a:path h="1052613" w="3923071">
                  <a:moveTo>
                    <a:pt x="0" y="0"/>
                  </a:moveTo>
                  <a:lnTo>
                    <a:pt x="3923071" y="0"/>
                  </a:lnTo>
                  <a:lnTo>
                    <a:pt x="3923071" y="1052613"/>
                  </a:lnTo>
                  <a:lnTo>
                    <a:pt x="0" y="1052613"/>
                  </a:lnTo>
                  <a:close/>
                </a:path>
              </a:pathLst>
            </a:custGeom>
            <a:solidFill>
              <a:srgbClr val="FFE6EE"/>
            </a:soli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66675"/>
              <a:ext cx="3923071" cy="9859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39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-351088">
            <a:off x="368933" y="914723"/>
            <a:ext cx="4517236" cy="4221562"/>
          </a:xfrm>
          <a:custGeom>
            <a:avLst/>
            <a:gdLst/>
            <a:ahLst/>
            <a:cxnLst/>
            <a:rect r="r" b="b" t="t" l="l"/>
            <a:pathLst>
              <a:path h="4221562" w="4517236">
                <a:moveTo>
                  <a:pt x="0" y="0"/>
                </a:moveTo>
                <a:lnTo>
                  <a:pt x="4517236" y="0"/>
                </a:lnTo>
                <a:lnTo>
                  <a:pt x="4517236" y="4221563"/>
                </a:lnTo>
                <a:lnTo>
                  <a:pt x="0" y="42215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101831">
            <a:off x="6048485" y="2159236"/>
            <a:ext cx="10722392" cy="545867"/>
          </a:xfrm>
          <a:custGeom>
            <a:avLst/>
            <a:gdLst/>
            <a:ahLst/>
            <a:cxnLst/>
            <a:rect r="r" b="b" t="t" l="l"/>
            <a:pathLst>
              <a:path h="545867" w="10722392">
                <a:moveTo>
                  <a:pt x="0" y="0"/>
                </a:moveTo>
                <a:lnTo>
                  <a:pt x="10722392" y="0"/>
                </a:lnTo>
                <a:lnTo>
                  <a:pt x="10722392" y="545867"/>
                </a:lnTo>
                <a:lnTo>
                  <a:pt x="0" y="5458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7323288"/>
            <a:ext cx="16230600" cy="18163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225"/>
              </a:lnSpc>
            </a:pPr>
            <a:r>
              <a:rPr lang="en-US" sz="5689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Hoy fui al parque</a:t>
            </a:r>
            <a:r>
              <a:rPr lang="en-US" sz="5689" strike="noStrike" u="none">
                <a:solidFill>
                  <a:srgbClr val="D42281"/>
                </a:solidFill>
                <a:latin typeface="Caveat Brush"/>
                <a:ea typeface="Caveat Brush"/>
                <a:cs typeface="Caveat Brush"/>
                <a:sym typeface="Caveat Brush"/>
              </a:rPr>
              <a:t>.</a:t>
            </a:r>
            <a:r>
              <a:rPr lang="en-US" sz="5689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 Jugamos fútbol, comí helado</a:t>
            </a:r>
            <a:r>
              <a:rPr lang="en-US" sz="5689" strike="noStrike" u="none">
                <a:solidFill>
                  <a:srgbClr val="D42281"/>
                </a:solidFill>
                <a:latin typeface="Caveat Brush"/>
                <a:ea typeface="Caveat Brush"/>
                <a:cs typeface="Caveat Brush"/>
                <a:sym typeface="Caveat Brush"/>
              </a:rPr>
              <a:t>.</a:t>
            </a:r>
            <a:r>
              <a:rPr lang="en-US" sz="5689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 Luego me encontré con mis amigos</a:t>
            </a:r>
            <a:r>
              <a:rPr lang="en-US" sz="5689" strike="noStrike" u="none">
                <a:solidFill>
                  <a:srgbClr val="D42281"/>
                </a:solidFill>
                <a:latin typeface="Caveat Brush"/>
                <a:ea typeface="Caveat Brush"/>
                <a:cs typeface="Caveat Brush"/>
                <a:sym typeface="Caveat Brush"/>
              </a:rPr>
              <a:t>.</a:t>
            </a:r>
            <a:r>
              <a:rPr lang="en-US" sz="5689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 Hablamos sobre la escuela</a:t>
            </a:r>
            <a:r>
              <a:rPr lang="en-US" sz="5689" strike="noStrike" u="none">
                <a:solidFill>
                  <a:srgbClr val="D42281"/>
                </a:solidFill>
                <a:latin typeface="Caveat Brush"/>
                <a:ea typeface="Caveat Brush"/>
                <a:cs typeface="Caveat Brush"/>
                <a:sym typeface="Caveat Brush"/>
              </a:rPr>
              <a:t>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873264" y="2900745"/>
            <a:ext cx="11072835" cy="18145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69"/>
              </a:lnSpc>
            </a:pPr>
            <a:r>
              <a:rPr lang="en-US" sz="6527">
                <a:solidFill>
                  <a:srgbClr val="193F56"/>
                </a:solidFill>
                <a:latin typeface="Dongle"/>
                <a:ea typeface="Dongle"/>
                <a:cs typeface="Dongle"/>
                <a:sym typeface="Dongle"/>
              </a:rPr>
              <a:t>El punto final separa ideas completas. Usamos el punto y aparte cuando cambiamos de tema o pasamos a una nueva idea.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6782922"/>
            <a:ext cx="3771109" cy="5784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5199">
                <a:solidFill>
                  <a:srgbClr val="193F56"/>
                </a:solidFill>
                <a:latin typeface="Dongle"/>
                <a:ea typeface="Dongle"/>
                <a:cs typeface="Dongle"/>
                <a:sym typeface="Dongle"/>
              </a:rPr>
              <a:t>Texto correcto: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924509" y="1411884"/>
            <a:ext cx="8970345" cy="866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696"/>
              </a:lnSpc>
              <a:spcBef>
                <a:spcPct val="0"/>
              </a:spcBef>
            </a:pPr>
            <a:r>
              <a:rPr lang="en-US" sz="62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Punto final (.) y punto y aparte</a:t>
            </a:r>
          </a:p>
        </p:txBody>
      </p:sp>
    </p:spTree>
  </p:cSld>
  <p:clrMapOvr>
    <a:masterClrMapping/>
  </p:clrMapOvr>
  <p:transition spd="slow">
    <p:push dir="u"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7D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22176" y="-265714"/>
            <a:ext cx="18932352" cy="10818428"/>
            <a:chOff x="0" y="0"/>
            <a:chExt cx="25243136" cy="14424571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5243136" cy="14424571"/>
              <a:chOff x="0" y="0"/>
              <a:chExt cx="4986298" cy="2849298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986298" cy="2849298"/>
              </a:xfrm>
              <a:custGeom>
                <a:avLst/>
                <a:gdLst/>
                <a:ahLst/>
                <a:cxnLst/>
                <a:rect r="r" b="b" t="t" l="l"/>
                <a:pathLst>
                  <a:path h="2849298" w="4986298">
                    <a:moveTo>
                      <a:pt x="0" y="0"/>
                    </a:moveTo>
                    <a:lnTo>
                      <a:pt x="4986298" y="0"/>
                    </a:lnTo>
                    <a:lnTo>
                      <a:pt x="4986298" y="2849298"/>
                    </a:lnTo>
                    <a:lnTo>
                      <a:pt x="0" y="2849298"/>
                    </a:lnTo>
                    <a:close/>
                  </a:path>
                </a:pathLst>
              </a:custGeom>
              <a:solidFill>
                <a:srgbClr val="E7DFFF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66675"/>
                <a:ext cx="4986298" cy="278262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399"/>
                  </a:lnSpc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9125492" y="354286"/>
              <a:ext cx="6992152" cy="3475909"/>
            </a:xfrm>
            <a:custGeom>
              <a:avLst/>
              <a:gdLst/>
              <a:ahLst/>
              <a:cxnLst/>
              <a:rect r="r" b="b" t="t" l="l"/>
              <a:pathLst>
                <a:path h="3475909" w="6992152">
                  <a:moveTo>
                    <a:pt x="0" y="0"/>
                  </a:moveTo>
                  <a:lnTo>
                    <a:pt x="6992152" y="0"/>
                  </a:lnTo>
                  <a:lnTo>
                    <a:pt x="6992152" y="3475908"/>
                  </a:lnTo>
                  <a:lnTo>
                    <a:pt x="0" y="34759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49820" t="0" r="-23872" b="-323285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Freeform 7" id="7"/>
          <p:cNvSpPr/>
          <p:nvPr/>
        </p:nvSpPr>
        <p:spPr>
          <a:xfrm flipH="true" flipV="false" rot="-115177">
            <a:off x="1064791" y="4698883"/>
            <a:ext cx="16158417" cy="822610"/>
          </a:xfrm>
          <a:custGeom>
            <a:avLst/>
            <a:gdLst/>
            <a:ahLst/>
            <a:cxnLst/>
            <a:rect r="r" b="b" t="t" l="l"/>
            <a:pathLst>
              <a:path h="822610" w="16158417">
                <a:moveTo>
                  <a:pt x="16158418" y="0"/>
                </a:moveTo>
                <a:lnTo>
                  <a:pt x="0" y="0"/>
                </a:lnTo>
                <a:lnTo>
                  <a:pt x="0" y="822610"/>
                </a:lnTo>
                <a:lnTo>
                  <a:pt x="16158418" y="822610"/>
                </a:lnTo>
                <a:lnTo>
                  <a:pt x="1615841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786736">
            <a:off x="784820" y="7625794"/>
            <a:ext cx="1446360" cy="1935518"/>
          </a:xfrm>
          <a:custGeom>
            <a:avLst/>
            <a:gdLst/>
            <a:ahLst/>
            <a:cxnLst/>
            <a:rect r="r" b="b" t="t" l="l"/>
            <a:pathLst>
              <a:path h="1935518" w="1446360">
                <a:moveTo>
                  <a:pt x="0" y="0"/>
                </a:moveTo>
                <a:lnTo>
                  <a:pt x="1446359" y="0"/>
                </a:lnTo>
                <a:lnTo>
                  <a:pt x="1446359" y="1935517"/>
                </a:lnTo>
                <a:lnTo>
                  <a:pt x="0" y="19355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true" flipV="true" rot="-9970480">
            <a:off x="15414938" y="5859557"/>
            <a:ext cx="1998362" cy="2674208"/>
          </a:xfrm>
          <a:custGeom>
            <a:avLst/>
            <a:gdLst/>
            <a:ahLst/>
            <a:cxnLst/>
            <a:rect r="r" b="b" t="t" l="l"/>
            <a:pathLst>
              <a:path h="2674208" w="1998362">
                <a:moveTo>
                  <a:pt x="1998363" y="2674207"/>
                </a:moveTo>
                <a:lnTo>
                  <a:pt x="0" y="2674207"/>
                </a:lnTo>
                <a:lnTo>
                  <a:pt x="0" y="0"/>
                </a:lnTo>
                <a:lnTo>
                  <a:pt x="1998363" y="0"/>
                </a:lnTo>
                <a:lnTo>
                  <a:pt x="1998363" y="2674207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0" id="10"/>
          <p:cNvSpPr txBox="true"/>
          <p:nvPr/>
        </p:nvSpPr>
        <p:spPr>
          <a:xfrm rot="0">
            <a:off x="1383975" y="4021768"/>
            <a:ext cx="15520051" cy="908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020"/>
              </a:lnSpc>
              <a:spcBef>
                <a:spcPct val="0"/>
              </a:spcBef>
            </a:pPr>
            <a:r>
              <a:rPr lang="en-US" sz="6500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M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e g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u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sta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n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 l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as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 m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a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n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za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n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as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 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uva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s 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per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as y 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n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ar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anj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as.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193204" y="7974132"/>
            <a:ext cx="9901593" cy="11023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5199">
                <a:solidFill>
                  <a:srgbClr val="193F56"/>
                </a:solidFill>
                <a:latin typeface="Dongle"/>
                <a:ea typeface="Dongle"/>
                <a:cs typeface="Dongle"/>
                <a:sym typeface="Dongle"/>
              </a:rPr>
              <a:t>¿Qué pasa si no separas los elementos con coma? ¿Se entiende lo que quieres decir?</a:t>
            </a:r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84129" y="1028700"/>
            <a:ext cx="14895410" cy="3996640"/>
            <a:chOff x="0" y="0"/>
            <a:chExt cx="3923071" cy="105261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923071" cy="1052613"/>
            </a:xfrm>
            <a:custGeom>
              <a:avLst/>
              <a:gdLst/>
              <a:ahLst/>
              <a:cxnLst/>
              <a:rect r="r" b="b" t="t" l="l"/>
              <a:pathLst>
                <a:path h="1052613" w="3923071">
                  <a:moveTo>
                    <a:pt x="0" y="0"/>
                  </a:moveTo>
                  <a:lnTo>
                    <a:pt x="3923071" y="0"/>
                  </a:lnTo>
                  <a:lnTo>
                    <a:pt x="3923071" y="1052613"/>
                  </a:lnTo>
                  <a:lnTo>
                    <a:pt x="0" y="1052613"/>
                  </a:lnTo>
                  <a:close/>
                </a:path>
              </a:pathLst>
            </a:custGeom>
            <a:solidFill>
              <a:srgbClr val="E7D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66675"/>
              <a:ext cx="3923071" cy="9859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39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true" flipV="true" rot="-9970480">
            <a:off x="13332804" y="429762"/>
            <a:ext cx="4293469" cy="5745518"/>
          </a:xfrm>
          <a:custGeom>
            <a:avLst/>
            <a:gdLst/>
            <a:ahLst/>
            <a:cxnLst/>
            <a:rect r="r" b="b" t="t" l="l"/>
            <a:pathLst>
              <a:path h="5745518" w="4293469">
                <a:moveTo>
                  <a:pt x="4293469" y="5745518"/>
                </a:moveTo>
                <a:lnTo>
                  <a:pt x="0" y="5745518"/>
                </a:lnTo>
                <a:lnTo>
                  <a:pt x="0" y="0"/>
                </a:lnTo>
                <a:lnTo>
                  <a:pt x="4293469" y="0"/>
                </a:lnTo>
                <a:lnTo>
                  <a:pt x="4293469" y="5745518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true" flipV="false" rot="0">
            <a:off x="1394421" y="2160752"/>
            <a:ext cx="10722392" cy="545867"/>
          </a:xfrm>
          <a:custGeom>
            <a:avLst/>
            <a:gdLst/>
            <a:ahLst/>
            <a:cxnLst/>
            <a:rect r="r" b="b" t="t" l="l"/>
            <a:pathLst>
              <a:path h="545867" w="10722392">
                <a:moveTo>
                  <a:pt x="10722392" y="0"/>
                </a:moveTo>
                <a:lnTo>
                  <a:pt x="0" y="0"/>
                </a:lnTo>
                <a:lnTo>
                  <a:pt x="0" y="545867"/>
                </a:lnTo>
                <a:lnTo>
                  <a:pt x="10722392" y="545867"/>
                </a:lnTo>
                <a:lnTo>
                  <a:pt x="1072239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7726482"/>
            <a:ext cx="16230600" cy="10280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255"/>
              </a:lnSpc>
            </a:pPr>
            <a:r>
              <a:rPr lang="en-US" sz="6500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Me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 gustan las manzanas</a:t>
            </a:r>
            <a:r>
              <a:rPr lang="en-US" sz="6500" strike="noStrike" u="none">
                <a:solidFill>
                  <a:srgbClr val="9C8AD8"/>
                </a:solidFill>
                <a:latin typeface="Caveat Brush"/>
                <a:ea typeface="Caveat Brush"/>
                <a:cs typeface="Caveat Brush"/>
                <a:sym typeface="Caveat Brush"/>
              </a:rPr>
              <a:t>,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 uvas</a:t>
            </a:r>
            <a:r>
              <a:rPr lang="en-US" sz="6500" strike="noStrike" u="none">
                <a:solidFill>
                  <a:srgbClr val="9C8AD8"/>
                </a:solidFill>
                <a:latin typeface="Caveat Brush"/>
                <a:ea typeface="Caveat Brush"/>
                <a:cs typeface="Caveat Brush"/>
                <a:sym typeface="Caveat Brush"/>
              </a:rPr>
              <a:t>,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 peras y naranjas.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797696" y="2902260"/>
            <a:ext cx="9915842" cy="18145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69"/>
              </a:lnSpc>
            </a:pPr>
            <a:r>
              <a:rPr lang="en-US" sz="6527">
                <a:solidFill>
                  <a:srgbClr val="193F56"/>
                </a:solidFill>
                <a:latin typeface="Dongle"/>
                <a:ea typeface="Dongle"/>
                <a:cs typeface="Dongle"/>
                <a:sym typeface="Dongle"/>
              </a:rPr>
              <a:t>La coma separa elementos dentro de una lista, ayudando a organizar y hacer más clara la información.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6782922"/>
            <a:ext cx="3771109" cy="5784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5199">
                <a:solidFill>
                  <a:srgbClr val="193F56"/>
                </a:solidFill>
                <a:latin typeface="Dongle"/>
                <a:ea typeface="Dongle"/>
                <a:cs typeface="Dongle"/>
                <a:sym typeface="Dongle"/>
              </a:rPr>
              <a:t>Texto correcto: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270445" y="1413400"/>
            <a:ext cx="8970345" cy="866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696"/>
              </a:lnSpc>
              <a:spcBef>
                <a:spcPct val="0"/>
              </a:spcBef>
            </a:pPr>
            <a:r>
              <a:rPr lang="en-US" sz="6200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C</a:t>
            </a:r>
            <a:r>
              <a:rPr lang="en-US" sz="62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o</a:t>
            </a:r>
            <a:r>
              <a:rPr lang="en-US" sz="62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m</a:t>
            </a:r>
            <a:r>
              <a:rPr lang="en-US" sz="62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a (</a:t>
            </a:r>
            <a:r>
              <a:rPr lang="en-US" sz="62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,</a:t>
            </a:r>
            <a:r>
              <a:rPr lang="en-US" sz="62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)</a:t>
            </a:r>
          </a:p>
        </p:txBody>
      </p:sp>
    </p:spTree>
  </p:cSld>
  <p:clrMapOvr>
    <a:masterClrMapping/>
  </p:clrMapOvr>
  <p:transition spd="slow">
    <p:push dir="u"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1E9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22176" y="-265714"/>
            <a:ext cx="18932352" cy="10818428"/>
            <a:chOff x="0" y="0"/>
            <a:chExt cx="25243136" cy="14424571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5243136" cy="14424571"/>
              <a:chOff x="0" y="0"/>
              <a:chExt cx="4986298" cy="2849298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986298" cy="2849298"/>
              </a:xfrm>
              <a:custGeom>
                <a:avLst/>
                <a:gdLst/>
                <a:ahLst/>
                <a:cxnLst/>
                <a:rect r="r" b="b" t="t" l="l"/>
                <a:pathLst>
                  <a:path h="2849298" w="4986298">
                    <a:moveTo>
                      <a:pt x="0" y="0"/>
                    </a:moveTo>
                    <a:lnTo>
                      <a:pt x="4986298" y="0"/>
                    </a:lnTo>
                    <a:lnTo>
                      <a:pt x="4986298" y="2849298"/>
                    </a:lnTo>
                    <a:lnTo>
                      <a:pt x="0" y="2849298"/>
                    </a:lnTo>
                    <a:close/>
                  </a:path>
                </a:pathLst>
              </a:custGeom>
              <a:solidFill>
                <a:srgbClr val="E1E9F8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66675"/>
                <a:ext cx="4986298" cy="278262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399"/>
                  </a:lnSpc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9125492" y="354286"/>
              <a:ext cx="6992152" cy="3475909"/>
            </a:xfrm>
            <a:custGeom>
              <a:avLst/>
              <a:gdLst/>
              <a:ahLst/>
              <a:cxnLst/>
              <a:rect r="r" b="b" t="t" l="l"/>
              <a:pathLst>
                <a:path h="3475909" w="6992152">
                  <a:moveTo>
                    <a:pt x="0" y="0"/>
                  </a:moveTo>
                  <a:lnTo>
                    <a:pt x="6992152" y="0"/>
                  </a:lnTo>
                  <a:lnTo>
                    <a:pt x="6992152" y="3475908"/>
                  </a:lnTo>
                  <a:lnTo>
                    <a:pt x="0" y="34759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49820" t="0" r="-23872" b="-323285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Freeform 7" id="7"/>
          <p:cNvSpPr/>
          <p:nvPr/>
        </p:nvSpPr>
        <p:spPr>
          <a:xfrm flipH="false" flipV="false" rot="101831">
            <a:off x="1064791" y="4703620"/>
            <a:ext cx="16158417" cy="822610"/>
          </a:xfrm>
          <a:custGeom>
            <a:avLst/>
            <a:gdLst/>
            <a:ahLst/>
            <a:cxnLst/>
            <a:rect r="r" b="b" t="t" l="l"/>
            <a:pathLst>
              <a:path h="822610" w="16158417">
                <a:moveTo>
                  <a:pt x="0" y="0"/>
                </a:moveTo>
                <a:lnTo>
                  <a:pt x="16158418" y="0"/>
                </a:lnTo>
                <a:lnTo>
                  <a:pt x="16158418" y="822610"/>
                </a:lnTo>
                <a:lnTo>
                  <a:pt x="0" y="8226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469457">
            <a:off x="362450" y="7602987"/>
            <a:ext cx="1775541" cy="2315709"/>
          </a:xfrm>
          <a:custGeom>
            <a:avLst/>
            <a:gdLst/>
            <a:ahLst/>
            <a:cxnLst/>
            <a:rect r="r" b="b" t="t" l="l"/>
            <a:pathLst>
              <a:path h="2315709" w="1775541">
                <a:moveTo>
                  <a:pt x="0" y="0"/>
                </a:moveTo>
                <a:lnTo>
                  <a:pt x="1775541" y="0"/>
                </a:lnTo>
                <a:lnTo>
                  <a:pt x="1775541" y="2315709"/>
                </a:lnTo>
                <a:lnTo>
                  <a:pt x="0" y="23157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12551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469457">
            <a:off x="666230" y="5597506"/>
            <a:ext cx="1775541" cy="1782845"/>
          </a:xfrm>
          <a:custGeom>
            <a:avLst/>
            <a:gdLst/>
            <a:ahLst/>
            <a:cxnLst/>
            <a:rect r="r" b="b" t="t" l="l"/>
            <a:pathLst>
              <a:path h="1782845" w="1775541">
                <a:moveTo>
                  <a:pt x="0" y="0"/>
                </a:moveTo>
                <a:lnTo>
                  <a:pt x="1775540" y="0"/>
                </a:lnTo>
                <a:lnTo>
                  <a:pt x="1775540" y="1782845"/>
                </a:lnTo>
                <a:lnTo>
                  <a:pt x="0" y="17828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-192912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10" id="10"/>
          <p:cNvGrpSpPr/>
          <p:nvPr/>
        </p:nvGrpSpPr>
        <p:grpSpPr>
          <a:xfrm rot="-1888643">
            <a:off x="16024983" y="6042691"/>
            <a:ext cx="1239091" cy="2404256"/>
            <a:chOff x="0" y="0"/>
            <a:chExt cx="1652122" cy="3205675"/>
          </a:xfrm>
        </p:grpSpPr>
        <p:sp>
          <p:nvSpPr>
            <p:cNvPr name="Freeform 11" id="11"/>
            <p:cNvSpPr/>
            <p:nvPr/>
          </p:nvSpPr>
          <p:spPr>
            <a:xfrm flipH="false" flipV="false" rot="469457">
              <a:off x="105374" y="1494279"/>
              <a:ext cx="1252646" cy="1633736"/>
            </a:xfrm>
            <a:custGeom>
              <a:avLst/>
              <a:gdLst/>
              <a:ahLst/>
              <a:cxnLst/>
              <a:rect r="r" b="b" t="t" l="l"/>
              <a:pathLst>
                <a:path h="1633736" w="1252646">
                  <a:moveTo>
                    <a:pt x="0" y="0"/>
                  </a:moveTo>
                  <a:lnTo>
                    <a:pt x="1252646" y="0"/>
                  </a:lnTo>
                  <a:lnTo>
                    <a:pt x="1252646" y="1633736"/>
                  </a:lnTo>
                  <a:lnTo>
                    <a:pt x="0" y="1633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-12551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" id="12"/>
            <p:cNvSpPr/>
            <p:nvPr/>
          </p:nvSpPr>
          <p:spPr>
            <a:xfrm flipH="false" flipV="false" rot="469457">
              <a:off x="319691" y="79410"/>
              <a:ext cx="1252646" cy="1257799"/>
            </a:xfrm>
            <a:custGeom>
              <a:avLst/>
              <a:gdLst/>
              <a:ahLst/>
              <a:cxnLst/>
              <a:rect r="r" b="b" t="t" l="l"/>
              <a:pathLst>
                <a:path h="1257799" w="1252646">
                  <a:moveTo>
                    <a:pt x="0" y="0"/>
                  </a:moveTo>
                  <a:lnTo>
                    <a:pt x="1252646" y="0"/>
                  </a:lnTo>
                  <a:lnTo>
                    <a:pt x="1252646" y="1257799"/>
                  </a:lnTo>
                  <a:lnTo>
                    <a:pt x="0" y="12577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-192912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TextBox 13" id="13"/>
          <p:cNvSpPr txBox="true"/>
          <p:nvPr/>
        </p:nvSpPr>
        <p:spPr>
          <a:xfrm rot="0">
            <a:off x="1383975" y="4021768"/>
            <a:ext cx="15520051" cy="908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019"/>
              </a:lnSpc>
              <a:spcBef>
                <a:spcPct val="0"/>
              </a:spcBef>
            </a:pPr>
            <a:r>
              <a:rPr lang="en-US" sz="6499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Est</a:t>
            </a:r>
            <a:r>
              <a:rPr lang="en-US" sz="6499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u</a:t>
            </a:r>
            <a:r>
              <a:rPr lang="en-US" sz="6499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d</a:t>
            </a:r>
            <a:r>
              <a:rPr lang="en-US" sz="6499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i</a:t>
            </a:r>
            <a:r>
              <a:rPr lang="en-US" sz="6499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ó</a:t>
            </a:r>
            <a:r>
              <a:rPr lang="en-US" sz="6499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 </a:t>
            </a:r>
            <a:r>
              <a:rPr lang="en-US" sz="6499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tod</a:t>
            </a:r>
            <a:r>
              <a:rPr lang="en-US" sz="6499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a</a:t>
            </a:r>
            <a:r>
              <a:rPr lang="en-US" sz="6499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 </a:t>
            </a:r>
            <a:r>
              <a:rPr lang="en-US" sz="6499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la </a:t>
            </a:r>
            <a:r>
              <a:rPr lang="en-US" sz="6499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n</a:t>
            </a:r>
            <a:r>
              <a:rPr lang="en-US" sz="6499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oche no </a:t>
            </a:r>
            <a:r>
              <a:rPr lang="en-US" sz="6499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p</a:t>
            </a:r>
            <a:r>
              <a:rPr lang="en-US" sz="6499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as</a:t>
            </a:r>
            <a:r>
              <a:rPr lang="en-US" sz="6499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ó</a:t>
            </a:r>
            <a:r>
              <a:rPr lang="en-US" sz="6499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 el e</a:t>
            </a:r>
            <a:r>
              <a:rPr lang="en-US" sz="6499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x</a:t>
            </a:r>
            <a:r>
              <a:rPr lang="en-US" sz="6499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a</a:t>
            </a:r>
            <a:r>
              <a:rPr lang="en-US" sz="6499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men</a:t>
            </a:r>
            <a:r>
              <a:rPr lang="en-US" sz="6499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799554" y="7974132"/>
            <a:ext cx="12688892" cy="11023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5199">
                <a:solidFill>
                  <a:srgbClr val="193F56"/>
                </a:solidFill>
                <a:latin typeface="Dongle"/>
                <a:ea typeface="Dongle"/>
                <a:cs typeface="Dongle"/>
                <a:sym typeface="Dongle"/>
              </a:rPr>
              <a:t>¿Qué sucede si conectas dos oraciones sin usar un punto y coma? ¿Pierdes el sentido de la relación entre las ideas?</a:t>
            </a:r>
          </a:p>
        </p:txBody>
      </p:sp>
    </p:spTree>
  </p:cSld>
  <p:clrMapOvr>
    <a:masterClrMapping/>
  </p:clrMapOvr>
  <p:transition spd="slow">
    <p:push dir="u"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808461" y="1027184"/>
            <a:ext cx="14895410" cy="3996640"/>
            <a:chOff x="0" y="0"/>
            <a:chExt cx="3923071" cy="105261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923071" cy="1052613"/>
            </a:xfrm>
            <a:custGeom>
              <a:avLst/>
              <a:gdLst/>
              <a:ahLst/>
              <a:cxnLst/>
              <a:rect r="r" b="b" t="t" l="l"/>
              <a:pathLst>
                <a:path h="1052613" w="3923071">
                  <a:moveTo>
                    <a:pt x="0" y="0"/>
                  </a:moveTo>
                  <a:lnTo>
                    <a:pt x="3923071" y="0"/>
                  </a:lnTo>
                  <a:lnTo>
                    <a:pt x="3923071" y="1052613"/>
                  </a:lnTo>
                  <a:lnTo>
                    <a:pt x="0" y="1052613"/>
                  </a:lnTo>
                  <a:close/>
                </a:path>
              </a:pathLst>
            </a:custGeom>
            <a:solidFill>
              <a:srgbClr val="E1E9F8"/>
            </a:soli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66675"/>
              <a:ext cx="3923071" cy="9859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39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101831">
            <a:off x="5666890" y="2159236"/>
            <a:ext cx="10722392" cy="545867"/>
          </a:xfrm>
          <a:custGeom>
            <a:avLst/>
            <a:gdLst/>
            <a:ahLst/>
            <a:cxnLst/>
            <a:rect r="r" b="b" t="t" l="l"/>
            <a:pathLst>
              <a:path h="545867" w="10722392">
                <a:moveTo>
                  <a:pt x="0" y="0"/>
                </a:moveTo>
                <a:lnTo>
                  <a:pt x="10722392" y="0"/>
                </a:lnTo>
                <a:lnTo>
                  <a:pt x="10722392" y="545867"/>
                </a:lnTo>
                <a:lnTo>
                  <a:pt x="0" y="5458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469457">
            <a:off x="795753" y="3000991"/>
            <a:ext cx="2515715" cy="3281065"/>
          </a:xfrm>
          <a:custGeom>
            <a:avLst/>
            <a:gdLst/>
            <a:ahLst/>
            <a:cxnLst/>
            <a:rect r="r" b="b" t="t" l="l"/>
            <a:pathLst>
              <a:path h="3281065" w="2515715">
                <a:moveTo>
                  <a:pt x="0" y="0"/>
                </a:moveTo>
                <a:lnTo>
                  <a:pt x="2515715" y="0"/>
                </a:lnTo>
                <a:lnTo>
                  <a:pt x="2515715" y="3281065"/>
                </a:lnTo>
                <a:lnTo>
                  <a:pt x="0" y="32810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12551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false" flipV="false" rot="469457">
            <a:off x="1226170" y="159481"/>
            <a:ext cx="2515715" cy="2526064"/>
          </a:xfrm>
          <a:custGeom>
            <a:avLst/>
            <a:gdLst/>
            <a:ahLst/>
            <a:cxnLst/>
            <a:rect r="r" b="b" t="t" l="l"/>
            <a:pathLst>
              <a:path h="2526064" w="2515715">
                <a:moveTo>
                  <a:pt x="0" y="0"/>
                </a:moveTo>
                <a:lnTo>
                  <a:pt x="2515715" y="0"/>
                </a:lnTo>
                <a:lnTo>
                  <a:pt x="2515715" y="2526063"/>
                </a:lnTo>
                <a:lnTo>
                  <a:pt x="0" y="2526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-192912"/>
            </a:stretch>
          </a:blipFill>
          <a:ln cap="sq">
            <a:noFill/>
            <a:prstDash val="solid"/>
            <a:miter/>
          </a:ln>
        </p:spPr>
      </p:sp>
      <p:sp>
        <p:nvSpPr>
          <p:cNvPr name="TextBox 8" id="8"/>
          <p:cNvSpPr txBox="true"/>
          <p:nvPr/>
        </p:nvSpPr>
        <p:spPr>
          <a:xfrm rot="0">
            <a:off x="1028700" y="7726482"/>
            <a:ext cx="16230600" cy="10280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255"/>
              </a:lnSpc>
            </a:pPr>
            <a:r>
              <a:rPr lang="en-US" sz="6500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Est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udió toda la noche</a:t>
            </a:r>
            <a:r>
              <a:rPr lang="en-US" sz="6500" strike="noStrike" u="none">
                <a:solidFill>
                  <a:srgbClr val="92ABD8"/>
                </a:solidFill>
                <a:latin typeface="Caveat Brush"/>
                <a:ea typeface="Caveat Brush"/>
                <a:cs typeface="Caveat Brush"/>
                <a:sym typeface="Caveat Brush"/>
              </a:rPr>
              <a:t>;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 no pasó el examen.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629920" y="2900745"/>
            <a:ext cx="12796332" cy="18145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69"/>
              </a:lnSpc>
            </a:pPr>
            <a:r>
              <a:rPr lang="en-US" sz="6527">
                <a:solidFill>
                  <a:srgbClr val="193F56"/>
                </a:solidFill>
                <a:latin typeface="Dongle"/>
                <a:ea typeface="Dongle"/>
                <a:cs typeface="Dongle"/>
                <a:sym typeface="Dongle"/>
              </a:rPr>
              <a:t>El punto y coma se usa para separar oraciones relacionadas que no se deben cerrar completamente, pero sí separar para mayor claridad.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6782922"/>
            <a:ext cx="3771109" cy="5784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5199">
                <a:solidFill>
                  <a:srgbClr val="193F56"/>
                </a:solidFill>
                <a:latin typeface="Dongle"/>
                <a:ea typeface="Dongle"/>
                <a:cs typeface="Dongle"/>
                <a:sym typeface="Dongle"/>
              </a:rPr>
              <a:t>Texto correcto: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542913" y="1411884"/>
            <a:ext cx="8970345" cy="866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696"/>
              </a:lnSpc>
              <a:spcBef>
                <a:spcPct val="0"/>
              </a:spcBef>
            </a:pPr>
            <a:r>
              <a:rPr lang="en-US" sz="62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Punto y </a:t>
            </a:r>
            <a:r>
              <a:rPr lang="en-US" sz="62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c</a:t>
            </a:r>
            <a:r>
              <a:rPr lang="en-US" sz="62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o</a:t>
            </a:r>
            <a:r>
              <a:rPr lang="en-US" sz="62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m</a:t>
            </a:r>
            <a:r>
              <a:rPr lang="en-US" sz="62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a</a:t>
            </a:r>
            <a:r>
              <a:rPr lang="en-US" sz="62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 (;)</a:t>
            </a:r>
          </a:p>
        </p:txBody>
      </p:sp>
    </p:spTree>
  </p:cSld>
  <p:clrMapOvr>
    <a:masterClrMapping/>
  </p:clrMapOvr>
  <p:transition spd="slow">
    <p:push dir="u"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9F3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22176" y="-265714"/>
            <a:ext cx="18932352" cy="10818428"/>
            <a:chOff x="0" y="0"/>
            <a:chExt cx="25243136" cy="14424571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5243136" cy="14424571"/>
              <a:chOff x="0" y="0"/>
              <a:chExt cx="4986298" cy="2849298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986298" cy="2849298"/>
              </a:xfrm>
              <a:custGeom>
                <a:avLst/>
                <a:gdLst/>
                <a:ahLst/>
                <a:cxnLst/>
                <a:rect r="r" b="b" t="t" l="l"/>
                <a:pathLst>
                  <a:path h="2849298" w="4986298">
                    <a:moveTo>
                      <a:pt x="0" y="0"/>
                    </a:moveTo>
                    <a:lnTo>
                      <a:pt x="4986298" y="0"/>
                    </a:lnTo>
                    <a:lnTo>
                      <a:pt x="4986298" y="2849298"/>
                    </a:lnTo>
                    <a:lnTo>
                      <a:pt x="0" y="2849298"/>
                    </a:lnTo>
                    <a:close/>
                  </a:path>
                </a:pathLst>
              </a:custGeom>
              <a:solidFill>
                <a:srgbClr val="E9F3D3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66675"/>
                <a:ext cx="4986298" cy="278262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399"/>
                  </a:lnSpc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9125492" y="354286"/>
              <a:ext cx="6992152" cy="3475909"/>
            </a:xfrm>
            <a:custGeom>
              <a:avLst/>
              <a:gdLst/>
              <a:ahLst/>
              <a:cxnLst/>
              <a:rect r="r" b="b" t="t" l="l"/>
              <a:pathLst>
                <a:path h="3475909" w="6992152">
                  <a:moveTo>
                    <a:pt x="0" y="0"/>
                  </a:moveTo>
                  <a:lnTo>
                    <a:pt x="6992152" y="0"/>
                  </a:lnTo>
                  <a:lnTo>
                    <a:pt x="6992152" y="3475908"/>
                  </a:lnTo>
                  <a:lnTo>
                    <a:pt x="0" y="34759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49820" t="0" r="-23872" b="-323285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Freeform 7" id="7"/>
          <p:cNvSpPr/>
          <p:nvPr/>
        </p:nvSpPr>
        <p:spPr>
          <a:xfrm flipH="false" flipV="false" rot="-361874">
            <a:off x="594354" y="5777388"/>
            <a:ext cx="1677753" cy="1654419"/>
          </a:xfrm>
          <a:custGeom>
            <a:avLst/>
            <a:gdLst/>
            <a:ahLst/>
            <a:cxnLst/>
            <a:rect r="r" b="b" t="t" l="l"/>
            <a:pathLst>
              <a:path h="1654419" w="1677753">
                <a:moveTo>
                  <a:pt x="0" y="0"/>
                </a:moveTo>
                <a:lnTo>
                  <a:pt x="1677753" y="0"/>
                </a:lnTo>
                <a:lnTo>
                  <a:pt x="1677753" y="1654419"/>
                </a:lnTo>
                <a:lnTo>
                  <a:pt x="0" y="16544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281937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-361874">
            <a:off x="2431401" y="5583293"/>
            <a:ext cx="1677753" cy="1654419"/>
          </a:xfrm>
          <a:custGeom>
            <a:avLst/>
            <a:gdLst/>
            <a:ahLst/>
            <a:cxnLst/>
            <a:rect r="r" b="b" t="t" l="l"/>
            <a:pathLst>
              <a:path h="1654419" w="1677753">
                <a:moveTo>
                  <a:pt x="0" y="0"/>
                </a:moveTo>
                <a:lnTo>
                  <a:pt x="1677753" y="0"/>
                </a:lnTo>
                <a:lnTo>
                  <a:pt x="1677753" y="1654420"/>
                </a:lnTo>
                <a:lnTo>
                  <a:pt x="0" y="16544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39138" t="0" r="-142799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-361874">
            <a:off x="4268449" y="5389199"/>
            <a:ext cx="1677753" cy="1654419"/>
          </a:xfrm>
          <a:custGeom>
            <a:avLst/>
            <a:gdLst/>
            <a:ahLst/>
            <a:cxnLst/>
            <a:rect r="r" b="b" t="t" l="l"/>
            <a:pathLst>
              <a:path h="1654419" w="1677753">
                <a:moveTo>
                  <a:pt x="0" y="0"/>
                </a:moveTo>
                <a:lnTo>
                  <a:pt x="1677752" y="0"/>
                </a:lnTo>
                <a:lnTo>
                  <a:pt x="1677752" y="1654419"/>
                </a:lnTo>
                <a:lnTo>
                  <a:pt x="0" y="16544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81937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718574">
            <a:off x="15344477" y="8893896"/>
            <a:ext cx="906934" cy="894321"/>
          </a:xfrm>
          <a:custGeom>
            <a:avLst/>
            <a:gdLst/>
            <a:ahLst/>
            <a:cxnLst/>
            <a:rect r="r" b="b" t="t" l="l"/>
            <a:pathLst>
              <a:path h="894321" w="906934">
                <a:moveTo>
                  <a:pt x="0" y="0"/>
                </a:moveTo>
                <a:lnTo>
                  <a:pt x="906934" y="0"/>
                </a:lnTo>
                <a:lnTo>
                  <a:pt x="906934" y="894321"/>
                </a:lnTo>
                <a:lnTo>
                  <a:pt x="0" y="8943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281937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1" id="11"/>
          <p:cNvSpPr/>
          <p:nvPr/>
        </p:nvSpPr>
        <p:spPr>
          <a:xfrm flipH="false" flipV="false" rot="718574">
            <a:off x="16321312" y="9101105"/>
            <a:ext cx="906934" cy="894321"/>
          </a:xfrm>
          <a:custGeom>
            <a:avLst/>
            <a:gdLst/>
            <a:ahLst/>
            <a:cxnLst/>
            <a:rect r="r" b="b" t="t" l="l"/>
            <a:pathLst>
              <a:path h="894321" w="906934">
                <a:moveTo>
                  <a:pt x="0" y="0"/>
                </a:moveTo>
                <a:lnTo>
                  <a:pt x="906934" y="0"/>
                </a:lnTo>
                <a:lnTo>
                  <a:pt x="906934" y="894321"/>
                </a:lnTo>
                <a:lnTo>
                  <a:pt x="0" y="8943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39138" t="0" r="-142799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718574">
            <a:off x="17298148" y="9308315"/>
            <a:ext cx="906934" cy="894321"/>
          </a:xfrm>
          <a:custGeom>
            <a:avLst/>
            <a:gdLst/>
            <a:ahLst/>
            <a:cxnLst/>
            <a:rect r="r" b="b" t="t" l="l"/>
            <a:pathLst>
              <a:path h="894321" w="906934">
                <a:moveTo>
                  <a:pt x="0" y="0"/>
                </a:moveTo>
                <a:lnTo>
                  <a:pt x="906934" y="0"/>
                </a:lnTo>
                <a:lnTo>
                  <a:pt x="906934" y="894321"/>
                </a:lnTo>
                <a:lnTo>
                  <a:pt x="0" y="8943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81937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101831">
            <a:off x="1064791" y="4703620"/>
            <a:ext cx="16158417" cy="822610"/>
          </a:xfrm>
          <a:custGeom>
            <a:avLst/>
            <a:gdLst/>
            <a:ahLst/>
            <a:cxnLst/>
            <a:rect r="r" b="b" t="t" l="l"/>
            <a:pathLst>
              <a:path h="822610" w="16158417">
                <a:moveTo>
                  <a:pt x="0" y="0"/>
                </a:moveTo>
                <a:lnTo>
                  <a:pt x="16158418" y="0"/>
                </a:lnTo>
                <a:lnTo>
                  <a:pt x="16158418" y="822610"/>
                </a:lnTo>
                <a:lnTo>
                  <a:pt x="0" y="82261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4" id="14"/>
          <p:cNvSpPr txBox="true"/>
          <p:nvPr/>
        </p:nvSpPr>
        <p:spPr>
          <a:xfrm rot="0">
            <a:off x="1383975" y="4021768"/>
            <a:ext cx="15520051" cy="908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019"/>
              </a:lnSpc>
              <a:spcBef>
                <a:spcPct val="0"/>
              </a:spcBef>
            </a:pPr>
            <a:r>
              <a:rPr lang="en-US" sz="6499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Estaba</a:t>
            </a:r>
            <a:r>
              <a:rPr lang="en-US" sz="6499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 tod</a:t>
            </a:r>
            <a:r>
              <a:rPr lang="en-US" sz="6499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o</a:t>
            </a:r>
            <a:r>
              <a:rPr lang="en-US" sz="6499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 oscuro y no sabía qué hace</a:t>
            </a:r>
            <a:r>
              <a:rPr lang="en-US" sz="6499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r</a:t>
            </a:r>
            <a:r>
              <a:rPr lang="en-US" sz="6499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799554" y="7974132"/>
            <a:ext cx="12688892" cy="11023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5199">
                <a:solidFill>
                  <a:srgbClr val="193F56"/>
                </a:solidFill>
                <a:latin typeface="Dongle"/>
                <a:ea typeface="Dongle"/>
                <a:cs typeface="Dongle"/>
                <a:sym typeface="Dongle"/>
              </a:rPr>
              <a:t>¿Crees que el final de la frase tiene el mismo efecto sin los puntos suspensivos? ¿Te genera la misma sensación de suspenso?</a:t>
            </a:r>
          </a:p>
        </p:txBody>
      </p:sp>
    </p:spTree>
  </p:cSld>
  <p:clrMapOvr>
    <a:masterClrMapping/>
  </p:clrMapOvr>
  <p:transition spd="slow">
    <p:push dir="u"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84129" y="1028700"/>
            <a:ext cx="14895410" cy="3996640"/>
            <a:chOff x="0" y="0"/>
            <a:chExt cx="3923071" cy="105261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923071" cy="1052613"/>
            </a:xfrm>
            <a:custGeom>
              <a:avLst/>
              <a:gdLst/>
              <a:ahLst/>
              <a:cxnLst/>
              <a:rect r="r" b="b" t="t" l="l"/>
              <a:pathLst>
                <a:path h="1052613" w="3923071">
                  <a:moveTo>
                    <a:pt x="26507" y="0"/>
                  </a:moveTo>
                  <a:lnTo>
                    <a:pt x="3896564" y="0"/>
                  </a:lnTo>
                  <a:cubicBezTo>
                    <a:pt x="3911203" y="0"/>
                    <a:pt x="3923071" y="11868"/>
                    <a:pt x="3923071" y="26507"/>
                  </a:cubicBezTo>
                  <a:lnTo>
                    <a:pt x="3923071" y="1026106"/>
                  </a:lnTo>
                  <a:cubicBezTo>
                    <a:pt x="3923071" y="1040745"/>
                    <a:pt x="3911203" y="1052613"/>
                    <a:pt x="3896564" y="1052613"/>
                  </a:cubicBezTo>
                  <a:lnTo>
                    <a:pt x="26507" y="1052613"/>
                  </a:lnTo>
                  <a:cubicBezTo>
                    <a:pt x="11868" y="1052613"/>
                    <a:pt x="0" y="1040745"/>
                    <a:pt x="0" y="1026106"/>
                  </a:cubicBezTo>
                  <a:lnTo>
                    <a:pt x="0" y="26507"/>
                  </a:lnTo>
                  <a:cubicBezTo>
                    <a:pt x="0" y="11868"/>
                    <a:pt x="11868" y="0"/>
                    <a:pt x="26507" y="0"/>
                  </a:cubicBezTo>
                  <a:close/>
                </a:path>
              </a:pathLst>
            </a:custGeom>
            <a:solidFill>
              <a:srgbClr val="E9F3D3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66675"/>
              <a:ext cx="3923071" cy="9859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-763982">
            <a:off x="12187093" y="2427050"/>
            <a:ext cx="1845218" cy="1819556"/>
          </a:xfrm>
          <a:custGeom>
            <a:avLst/>
            <a:gdLst/>
            <a:ahLst/>
            <a:cxnLst/>
            <a:rect r="r" b="b" t="t" l="l"/>
            <a:pathLst>
              <a:path h="1819556" w="1845218">
                <a:moveTo>
                  <a:pt x="0" y="0"/>
                </a:moveTo>
                <a:lnTo>
                  <a:pt x="1845218" y="0"/>
                </a:lnTo>
                <a:lnTo>
                  <a:pt x="1845218" y="1819555"/>
                </a:lnTo>
                <a:lnTo>
                  <a:pt x="0" y="18195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281937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-763982">
            <a:off x="14226021" y="1774728"/>
            <a:ext cx="1845218" cy="1819556"/>
          </a:xfrm>
          <a:custGeom>
            <a:avLst/>
            <a:gdLst/>
            <a:ahLst/>
            <a:cxnLst/>
            <a:rect r="r" b="b" t="t" l="l"/>
            <a:pathLst>
              <a:path h="1819556" w="1845218">
                <a:moveTo>
                  <a:pt x="0" y="0"/>
                </a:moveTo>
                <a:lnTo>
                  <a:pt x="1845217" y="0"/>
                </a:lnTo>
                <a:lnTo>
                  <a:pt x="1845217" y="1819556"/>
                </a:lnTo>
                <a:lnTo>
                  <a:pt x="0" y="18195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39138" t="0" r="-142799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false" flipV="false" rot="-763982">
            <a:off x="16264948" y="1209677"/>
            <a:ext cx="1845218" cy="1819556"/>
          </a:xfrm>
          <a:custGeom>
            <a:avLst/>
            <a:gdLst/>
            <a:ahLst/>
            <a:cxnLst/>
            <a:rect r="r" b="b" t="t" l="l"/>
            <a:pathLst>
              <a:path h="1819556" w="1845218">
                <a:moveTo>
                  <a:pt x="0" y="0"/>
                </a:moveTo>
                <a:lnTo>
                  <a:pt x="1845218" y="0"/>
                </a:lnTo>
                <a:lnTo>
                  <a:pt x="1845218" y="1819556"/>
                </a:lnTo>
                <a:lnTo>
                  <a:pt x="0" y="18195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81937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true" flipV="false" rot="0">
            <a:off x="1394421" y="2160752"/>
            <a:ext cx="10722392" cy="545867"/>
          </a:xfrm>
          <a:custGeom>
            <a:avLst/>
            <a:gdLst/>
            <a:ahLst/>
            <a:cxnLst/>
            <a:rect r="r" b="b" t="t" l="l"/>
            <a:pathLst>
              <a:path h="545867" w="10722392">
                <a:moveTo>
                  <a:pt x="10722392" y="0"/>
                </a:moveTo>
                <a:lnTo>
                  <a:pt x="0" y="0"/>
                </a:lnTo>
                <a:lnTo>
                  <a:pt x="0" y="545867"/>
                </a:lnTo>
                <a:lnTo>
                  <a:pt x="10722392" y="545867"/>
                </a:lnTo>
                <a:lnTo>
                  <a:pt x="1072239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7726482"/>
            <a:ext cx="16230600" cy="10280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255"/>
              </a:lnSpc>
            </a:pPr>
            <a:r>
              <a:rPr lang="en-US" sz="6500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E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staba todo oscuro</a:t>
            </a:r>
            <a:r>
              <a:rPr lang="en-US" sz="6500" strike="noStrike" u="none">
                <a:solidFill>
                  <a:srgbClr val="8FB332"/>
                </a:solidFill>
                <a:latin typeface="Caveat Brush"/>
                <a:ea typeface="Caveat Brush"/>
                <a:cs typeface="Caveat Brush"/>
                <a:sym typeface="Caveat Brush"/>
              </a:rPr>
              <a:t>... 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y no sabía qué hacer.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97696" y="2902260"/>
            <a:ext cx="9915842" cy="18145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69"/>
              </a:lnSpc>
            </a:pPr>
            <a:r>
              <a:rPr lang="en-US" sz="6527">
                <a:solidFill>
                  <a:srgbClr val="193F56"/>
                </a:solidFill>
                <a:latin typeface="Dongle"/>
                <a:ea typeface="Dongle"/>
                <a:cs typeface="Dongle"/>
                <a:sym typeface="Dongle"/>
              </a:rPr>
              <a:t>Los puntos suspensivos se usan para crear suspenso o dejar una idea incompleta, generando anticipación.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6782922"/>
            <a:ext cx="3771109" cy="5784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5199">
                <a:solidFill>
                  <a:srgbClr val="193F56"/>
                </a:solidFill>
                <a:latin typeface="Dongle"/>
                <a:ea typeface="Dongle"/>
                <a:cs typeface="Dongle"/>
                <a:sym typeface="Dongle"/>
              </a:rPr>
              <a:t>Texto correcto: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270445" y="1413400"/>
            <a:ext cx="8970345" cy="866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696"/>
              </a:lnSpc>
              <a:spcBef>
                <a:spcPct val="0"/>
              </a:spcBef>
            </a:pPr>
            <a:r>
              <a:rPr lang="en-US" sz="6200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Punt</a:t>
            </a:r>
            <a:r>
              <a:rPr lang="en-US" sz="62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os suspensivos (...)</a:t>
            </a:r>
          </a:p>
        </p:txBody>
      </p:sp>
    </p:spTree>
  </p:cSld>
  <p:clrMapOvr>
    <a:masterClrMapping/>
  </p:clrMapOvr>
  <p:transition spd="slow">
    <p:push dir="u"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CED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22176" y="-265714"/>
            <a:ext cx="18932352" cy="10818428"/>
            <a:chOff x="0" y="0"/>
            <a:chExt cx="25243136" cy="14424571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5243136" cy="14424571"/>
              <a:chOff x="0" y="0"/>
              <a:chExt cx="4986298" cy="2849298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986298" cy="2849298"/>
              </a:xfrm>
              <a:custGeom>
                <a:avLst/>
                <a:gdLst/>
                <a:ahLst/>
                <a:cxnLst/>
                <a:rect r="r" b="b" t="t" l="l"/>
                <a:pathLst>
                  <a:path h="2849298" w="4986298">
                    <a:moveTo>
                      <a:pt x="0" y="0"/>
                    </a:moveTo>
                    <a:lnTo>
                      <a:pt x="4986298" y="0"/>
                    </a:lnTo>
                    <a:lnTo>
                      <a:pt x="4986298" y="2849298"/>
                    </a:lnTo>
                    <a:lnTo>
                      <a:pt x="0" y="2849298"/>
                    </a:lnTo>
                    <a:close/>
                  </a:path>
                </a:pathLst>
              </a:custGeom>
              <a:solidFill>
                <a:srgbClr val="CCEDDE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66675"/>
                <a:ext cx="4986298" cy="278262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399"/>
                  </a:lnSpc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9125492" y="354286"/>
              <a:ext cx="6992152" cy="3475909"/>
            </a:xfrm>
            <a:custGeom>
              <a:avLst/>
              <a:gdLst/>
              <a:ahLst/>
              <a:cxnLst/>
              <a:rect r="r" b="b" t="t" l="l"/>
              <a:pathLst>
                <a:path h="3475909" w="6992152">
                  <a:moveTo>
                    <a:pt x="0" y="0"/>
                  </a:moveTo>
                  <a:lnTo>
                    <a:pt x="6992152" y="0"/>
                  </a:lnTo>
                  <a:lnTo>
                    <a:pt x="6992152" y="3475908"/>
                  </a:lnTo>
                  <a:lnTo>
                    <a:pt x="0" y="34759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49820" t="0" r="-23872" b="-323285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Freeform 7" id="7"/>
          <p:cNvSpPr/>
          <p:nvPr/>
        </p:nvSpPr>
        <p:spPr>
          <a:xfrm flipH="false" flipV="false" rot="-348426">
            <a:off x="15413650" y="5884078"/>
            <a:ext cx="2448075" cy="3761008"/>
          </a:xfrm>
          <a:custGeom>
            <a:avLst/>
            <a:gdLst/>
            <a:ahLst/>
            <a:cxnLst/>
            <a:rect r="r" b="b" t="t" l="l"/>
            <a:pathLst>
              <a:path h="3761008" w="2448075">
                <a:moveTo>
                  <a:pt x="0" y="0"/>
                </a:moveTo>
                <a:lnTo>
                  <a:pt x="2448074" y="0"/>
                </a:lnTo>
                <a:lnTo>
                  <a:pt x="2448074" y="3761008"/>
                </a:lnTo>
                <a:lnTo>
                  <a:pt x="0" y="37610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true" flipV="true" rot="-348426">
            <a:off x="730016" y="6716983"/>
            <a:ext cx="1941120" cy="2982168"/>
          </a:xfrm>
          <a:custGeom>
            <a:avLst/>
            <a:gdLst/>
            <a:ahLst/>
            <a:cxnLst/>
            <a:rect r="r" b="b" t="t" l="l"/>
            <a:pathLst>
              <a:path h="2982168" w="1941120">
                <a:moveTo>
                  <a:pt x="1941120" y="2982168"/>
                </a:moveTo>
                <a:lnTo>
                  <a:pt x="0" y="2982168"/>
                </a:lnTo>
                <a:lnTo>
                  <a:pt x="0" y="0"/>
                </a:lnTo>
                <a:lnTo>
                  <a:pt x="1941120" y="0"/>
                </a:lnTo>
                <a:lnTo>
                  <a:pt x="1941120" y="2982168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101831">
            <a:off x="1064791" y="4703620"/>
            <a:ext cx="16158417" cy="822610"/>
          </a:xfrm>
          <a:custGeom>
            <a:avLst/>
            <a:gdLst/>
            <a:ahLst/>
            <a:cxnLst/>
            <a:rect r="r" b="b" t="t" l="l"/>
            <a:pathLst>
              <a:path h="822610" w="16158417">
                <a:moveTo>
                  <a:pt x="0" y="0"/>
                </a:moveTo>
                <a:lnTo>
                  <a:pt x="16158418" y="0"/>
                </a:lnTo>
                <a:lnTo>
                  <a:pt x="16158418" y="822610"/>
                </a:lnTo>
                <a:lnTo>
                  <a:pt x="0" y="82261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0" id="10"/>
          <p:cNvSpPr txBox="true"/>
          <p:nvPr/>
        </p:nvSpPr>
        <p:spPr>
          <a:xfrm rot="0">
            <a:off x="1383975" y="4021768"/>
            <a:ext cx="15520051" cy="908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019"/>
              </a:lnSpc>
              <a:spcBef>
                <a:spcPct val="0"/>
              </a:spcBef>
            </a:pPr>
            <a:r>
              <a:rPr lang="en-US" sz="6499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Me</a:t>
            </a:r>
            <a:r>
              <a:rPr lang="en-US" sz="6499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 ayudas con mi tarea.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683249" y="7974132"/>
            <a:ext cx="10921502" cy="11023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5199">
                <a:solidFill>
                  <a:srgbClr val="193F56"/>
                </a:solidFill>
                <a:latin typeface="Dongle"/>
                <a:ea typeface="Dongle"/>
                <a:cs typeface="Dongle"/>
                <a:sym typeface="Dongle"/>
              </a:rPr>
              <a:t>¿Se nota que estás haciendo una pregunta? ¿Qué pasaría si no usas los signos correctos para preguntar?</a:t>
            </a:r>
          </a:p>
        </p:txBody>
      </p:sp>
    </p:spTree>
  </p:cSld>
  <p:clrMapOvr>
    <a:masterClrMapping/>
  </p:clrMapOvr>
  <p:transition spd="slow">
    <p:push dir="u"/>
  </p:transition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587538" y="1027184"/>
            <a:ext cx="15116333" cy="3996640"/>
            <a:chOff x="0" y="0"/>
            <a:chExt cx="3981257" cy="105261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981257" cy="1052613"/>
            </a:xfrm>
            <a:custGeom>
              <a:avLst/>
              <a:gdLst/>
              <a:ahLst/>
              <a:cxnLst/>
              <a:rect r="r" b="b" t="t" l="l"/>
              <a:pathLst>
                <a:path h="1052613" w="3981257">
                  <a:moveTo>
                    <a:pt x="26120" y="0"/>
                  </a:moveTo>
                  <a:lnTo>
                    <a:pt x="3955136" y="0"/>
                  </a:lnTo>
                  <a:cubicBezTo>
                    <a:pt x="3962064" y="0"/>
                    <a:pt x="3968708" y="2752"/>
                    <a:pt x="3973606" y="7650"/>
                  </a:cubicBezTo>
                  <a:cubicBezTo>
                    <a:pt x="3978505" y="12549"/>
                    <a:pt x="3981257" y="19193"/>
                    <a:pt x="3981257" y="26120"/>
                  </a:cubicBezTo>
                  <a:lnTo>
                    <a:pt x="3981257" y="1026493"/>
                  </a:lnTo>
                  <a:cubicBezTo>
                    <a:pt x="3981257" y="1040919"/>
                    <a:pt x="3969562" y="1052613"/>
                    <a:pt x="3955136" y="1052613"/>
                  </a:cubicBezTo>
                  <a:lnTo>
                    <a:pt x="26120" y="1052613"/>
                  </a:lnTo>
                  <a:cubicBezTo>
                    <a:pt x="19193" y="1052613"/>
                    <a:pt x="12549" y="1049861"/>
                    <a:pt x="7650" y="1044963"/>
                  </a:cubicBezTo>
                  <a:cubicBezTo>
                    <a:pt x="2752" y="1040064"/>
                    <a:pt x="0" y="1033421"/>
                    <a:pt x="0" y="1026493"/>
                  </a:cubicBezTo>
                  <a:lnTo>
                    <a:pt x="0" y="26120"/>
                  </a:lnTo>
                  <a:cubicBezTo>
                    <a:pt x="0" y="11694"/>
                    <a:pt x="11694" y="0"/>
                    <a:pt x="26120" y="0"/>
                  </a:cubicBezTo>
                  <a:close/>
                </a:path>
              </a:pathLst>
            </a:custGeom>
            <a:solidFill>
              <a:srgbClr val="CCEDD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66675"/>
              <a:ext cx="3981257" cy="9859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-348426">
            <a:off x="2394663" y="785834"/>
            <a:ext cx="2546008" cy="3911465"/>
          </a:xfrm>
          <a:custGeom>
            <a:avLst/>
            <a:gdLst/>
            <a:ahLst/>
            <a:cxnLst/>
            <a:rect r="r" b="b" t="t" l="l"/>
            <a:pathLst>
              <a:path h="3911465" w="2546008">
                <a:moveTo>
                  <a:pt x="0" y="0"/>
                </a:moveTo>
                <a:lnTo>
                  <a:pt x="2546009" y="0"/>
                </a:lnTo>
                <a:lnTo>
                  <a:pt x="2546009" y="3911465"/>
                </a:lnTo>
                <a:lnTo>
                  <a:pt x="0" y="39114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true" flipV="true" rot="-348426">
            <a:off x="256111" y="1353710"/>
            <a:ext cx="2546008" cy="3911465"/>
          </a:xfrm>
          <a:custGeom>
            <a:avLst/>
            <a:gdLst/>
            <a:ahLst/>
            <a:cxnLst/>
            <a:rect r="r" b="b" t="t" l="l"/>
            <a:pathLst>
              <a:path h="3911465" w="2546008">
                <a:moveTo>
                  <a:pt x="2546008" y="3911465"/>
                </a:moveTo>
                <a:lnTo>
                  <a:pt x="0" y="3911465"/>
                </a:lnTo>
                <a:lnTo>
                  <a:pt x="0" y="0"/>
                </a:lnTo>
                <a:lnTo>
                  <a:pt x="2546008" y="0"/>
                </a:lnTo>
                <a:lnTo>
                  <a:pt x="2546008" y="3911465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false" flipV="false" rot="101831">
            <a:off x="5666890" y="2159236"/>
            <a:ext cx="10722392" cy="545867"/>
          </a:xfrm>
          <a:custGeom>
            <a:avLst/>
            <a:gdLst/>
            <a:ahLst/>
            <a:cxnLst/>
            <a:rect r="r" b="b" t="t" l="l"/>
            <a:pathLst>
              <a:path h="545867" w="10722392">
                <a:moveTo>
                  <a:pt x="0" y="0"/>
                </a:moveTo>
                <a:lnTo>
                  <a:pt x="10722392" y="0"/>
                </a:lnTo>
                <a:lnTo>
                  <a:pt x="10722392" y="545867"/>
                </a:lnTo>
                <a:lnTo>
                  <a:pt x="0" y="5458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28700" y="6782922"/>
            <a:ext cx="3771109" cy="5784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5199">
                <a:solidFill>
                  <a:srgbClr val="193F56"/>
                </a:solidFill>
                <a:latin typeface="Dongle"/>
                <a:ea typeface="Dongle"/>
                <a:cs typeface="Dongle"/>
                <a:sym typeface="Dongle"/>
              </a:rPr>
              <a:t>Texto correcto: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132019" y="2900745"/>
            <a:ext cx="11792133" cy="18145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69"/>
              </a:lnSpc>
            </a:pPr>
            <a:r>
              <a:rPr lang="en-US" sz="6527">
                <a:solidFill>
                  <a:srgbClr val="193F56"/>
                </a:solidFill>
                <a:latin typeface="Dongle"/>
                <a:ea typeface="Dongle"/>
                <a:cs typeface="Dongle"/>
                <a:sym typeface="Dongle"/>
              </a:rPr>
              <a:t>Los signos de interrogación se utilizan para indicar que estamos haciendo una pregunta, tanto al inicio como al final de la oración.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542913" y="1411884"/>
            <a:ext cx="8970345" cy="866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696"/>
              </a:lnSpc>
              <a:spcBef>
                <a:spcPct val="0"/>
              </a:spcBef>
            </a:pPr>
            <a:r>
              <a:rPr lang="en-US" sz="6200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Signos</a:t>
            </a:r>
            <a:r>
              <a:rPr lang="en-US" sz="62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 de int</a:t>
            </a:r>
            <a:r>
              <a:rPr lang="en-US" sz="62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er</a:t>
            </a:r>
            <a:r>
              <a:rPr lang="en-US" sz="62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r</a:t>
            </a:r>
            <a:r>
              <a:rPr lang="en-US" sz="62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og</a:t>
            </a:r>
            <a:r>
              <a:rPr lang="en-US" sz="62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a</a:t>
            </a:r>
            <a:r>
              <a:rPr lang="en-US" sz="62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ción (¿?)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7726482"/>
            <a:ext cx="16230600" cy="10280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255"/>
              </a:lnSpc>
            </a:pPr>
            <a:r>
              <a:rPr lang="en-US" sz="6500">
                <a:solidFill>
                  <a:srgbClr val="68D1A3"/>
                </a:solidFill>
                <a:latin typeface="Caveat Brush"/>
                <a:ea typeface="Caveat Brush"/>
                <a:cs typeface="Caveat Brush"/>
                <a:sym typeface="Caveat Brush"/>
              </a:rPr>
              <a:t>¿</a:t>
            </a:r>
            <a:r>
              <a:rPr lang="en-US" sz="6500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Me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 ayudas con mi tarea</a:t>
            </a:r>
            <a:r>
              <a:rPr lang="en-US" sz="6500" strike="noStrike" u="none">
                <a:solidFill>
                  <a:srgbClr val="68D1A3"/>
                </a:solidFill>
                <a:latin typeface="Caveat Brush"/>
                <a:ea typeface="Caveat Brush"/>
                <a:cs typeface="Caveat Brush"/>
                <a:sym typeface="Caveat Brush"/>
              </a:rPr>
              <a:t>?</a:t>
            </a:r>
          </a:p>
        </p:txBody>
      </p:sp>
    </p:spTree>
  </p:cSld>
  <p:clrMapOvr>
    <a:masterClrMapping/>
  </p:clrMapOvr>
  <p:transition spd="slow">
    <p:push dir="u"/>
  </p:transition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22176" y="-265714"/>
            <a:ext cx="18932352" cy="10818428"/>
            <a:chOff x="0" y="0"/>
            <a:chExt cx="25243136" cy="14424571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5243136" cy="14424571"/>
              <a:chOff x="0" y="0"/>
              <a:chExt cx="4986298" cy="2849298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986298" cy="2849298"/>
              </a:xfrm>
              <a:custGeom>
                <a:avLst/>
                <a:gdLst/>
                <a:ahLst/>
                <a:cxnLst/>
                <a:rect r="r" b="b" t="t" l="l"/>
                <a:pathLst>
                  <a:path h="2849298" w="4986298">
                    <a:moveTo>
                      <a:pt x="0" y="0"/>
                    </a:moveTo>
                    <a:lnTo>
                      <a:pt x="4986298" y="0"/>
                    </a:lnTo>
                    <a:lnTo>
                      <a:pt x="4986298" y="2849298"/>
                    </a:lnTo>
                    <a:lnTo>
                      <a:pt x="0" y="2849298"/>
                    </a:lnTo>
                    <a:close/>
                  </a:path>
                </a:pathLst>
              </a:custGeom>
              <a:solidFill>
                <a:srgbClr val="FBF3D0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66675"/>
                <a:ext cx="4986298" cy="278262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399"/>
                  </a:lnSpc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9125492" y="354286"/>
              <a:ext cx="6992152" cy="3475909"/>
            </a:xfrm>
            <a:custGeom>
              <a:avLst/>
              <a:gdLst/>
              <a:ahLst/>
              <a:cxnLst/>
              <a:rect r="r" b="b" t="t" l="l"/>
              <a:pathLst>
                <a:path h="3475909" w="6992152">
                  <a:moveTo>
                    <a:pt x="0" y="0"/>
                  </a:moveTo>
                  <a:lnTo>
                    <a:pt x="6992152" y="0"/>
                  </a:lnTo>
                  <a:lnTo>
                    <a:pt x="6992152" y="3475908"/>
                  </a:lnTo>
                  <a:lnTo>
                    <a:pt x="0" y="34759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49820" t="0" r="-23872" b="-323285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Freeform 7" id="7"/>
          <p:cNvSpPr/>
          <p:nvPr/>
        </p:nvSpPr>
        <p:spPr>
          <a:xfrm flipH="false" flipV="false" rot="-559643">
            <a:off x="939165" y="5717835"/>
            <a:ext cx="1338939" cy="4490345"/>
          </a:xfrm>
          <a:custGeom>
            <a:avLst/>
            <a:gdLst/>
            <a:ahLst/>
            <a:cxnLst/>
            <a:rect r="r" b="b" t="t" l="l"/>
            <a:pathLst>
              <a:path h="4490345" w="1338939">
                <a:moveTo>
                  <a:pt x="0" y="0"/>
                </a:moveTo>
                <a:lnTo>
                  <a:pt x="1338939" y="0"/>
                </a:lnTo>
                <a:lnTo>
                  <a:pt x="1338939" y="4490345"/>
                </a:lnTo>
                <a:lnTo>
                  <a:pt x="0" y="44903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true" rot="-559643">
            <a:off x="16344583" y="5962999"/>
            <a:ext cx="1074398" cy="3603165"/>
          </a:xfrm>
          <a:custGeom>
            <a:avLst/>
            <a:gdLst/>
            <a:ahLst/>
            <a:cxnLst/>
            <a:rect r="r" b="b" t="t" l="l"/>
            <a:pathLst>
              <a:path h="3603165" w="1074398">
                <a:moveTo>
                  <a:pt x="0" y="3603166"/>
                </a:moveTo>
                <a:lnTo>
                  <a:pt x="1074398" y="3603166"/>
                </a:lnTo>
                <a:lnTo>
                  <a:pt x="1074398" y="0"/>
                </a:lnTo>
                <a:lnTo>
                  <a:pt x="0" y="0"/>
                </a:lnTo>
                <a:lnTo>
                  <a:pt x="0" y="360316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101831">
            <a:off x="1064791" y="4703620"/>
            <a:ext cx="16158417" cy="822610"/>
          </a:xfrm>
          <a:custGeom>
            <a:avLst/>
            <a:gdLst/>
            <a:ahLst/>
            <a:cxnLst/>
            <a:rect r="r" b="b" t="t" l="l"/>
            <a:pathLst>
              <a:path h="822610" w="16158417">
                <a:moveTo>
                  <a:pt x="0" y="0"/>
                </a:moveTo>
                <a:lnTo>
                  <a:pt x="16158418" y="0"/>
                </a:lnTo>
                <a:lnTo>
                  <a:pt x="16158418" y="822610"/>
                </a:lnTo>
                <a:lnTo>
                  <a:pt x="0" y="82261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0" id="10"/>
          <p:cNvSpPr txBox="true"/>
          <p:nvPr/>
        </p:nvSpPr>
        <p:spPr>
          <a:xfrm rot="0">
            <a:off x="3952959" y="4021768"/>
            <a:ext cx="10382082" cy="908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019"/>
              </a:lnSpc>
              <a:spcBef>
                <a:spcPct val="0"/>
              </a:spcBef>
            </a:pPr>
            <a:r>
              <a:rPr lang="en-US" sz="6499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Qué</a:t>
            </a:r>
            <a:r>
              <a:rPr lang="en-US" sz="6499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 idea tan genial.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683249" y="7974132"/>
            <a:ext cx="10921502" cy="11023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5199">
                <a:solidFill>
                  <a:srgbClr val="193F56"/>
                </a:solidFill>
                <a:latin typeface="Dongle"/>
                <a:ea typeface="Dongle"/>
                <a:cs typeface="Dongle"/>
                <a:sym typeface="Dongle"/>
              </a:rPr>
              <a:t>¿Se nota que estás expresando emoción? ¿Qué pasaría si no se resaltara tu sorpresa o entusiasmo?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84129" y="1028700"/>
            <a:ext cx="14895410" cy="3996640"/>
            <a:chOff x="0" y="0"/>
            <a:chExt cx="3923071" cy="105261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923071" cy="1052613"/>
            </a:xfrm>
            <a:custGeom>
              <a:avLst/>
              <a:gdLst/>
              <a:ahLst/>
              <a:cxnLst/>
              <a:rect r="r" b="b" t="t" l="l"/>
              <a:pathLst>
                <a:path h="1052613" w="3923071">
                  <a:moveTo>
                    <a:pt x="25988" y="0"/>
                  </a:moveTo>
                  <a:lnTo>
                    <a:pt x="3897083" y="0"/>
                  </a:lnTo>
                  <a:cubicBezTo>
                    <a:pt x="3911436" y="0"/>
                    <a:pt x="3923071" y="11635"/>
                    <a:pt x="3923071" y="25988"/>
                  </a:cubicBezTo>
                  <a:lnTo>
                    <a:pt x="3923071" y="1026626"/>
                  </a:lnTo>
                  <a:cubicBezTo>
                    <a:pt x="3923071" y="1040978"/>
                    <a:pt x="3911436" y="1052613"/>
                    <a:pt x="3897083" y="1052613"/>
                  </a:cubicBezTo>
                  <a:lnTo>
                    <a:pt x="25988" y="1052613"/>
                  </a:lnTo>
                  <a:cubicBezTo>
                    <a:pt x="11635" y="1052613"/>
                    <a:pt x="0" y="1040978"/>
                    <a:pt x="0" y="1026626"/>
                  </a:cubicBezTo>
                  <a:lnTo>
                    <a:pt x="0" y="25988"/>
                  </a:lnTo>
                  <a:cubicBezTo>
                    <a:pt x="0" y="11635"/>
                    <a:pt x="11635" y="0"/>
                    <a:pt x="25988" y="0"/>
                  </a:cubicBezTo>
                  <a:close/>
                </a:path>
              </a:pathLst>
            </a:custGeom>
            <a:solidFill>
              <a:srgbClr val="FBF3D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66675"/>
              <a:ext cx="3923071" cy="9859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-559643">
            <a:off x="14429759" y="950206"/>
            <a:ext cx="1369874" cy="4594089"/>
          </a:xfrm>
          <a:custGeom>
            <a:avLst/>
            <a:gdLst/>
            <a:ahLst/>
            <a:cxnLst/>
            <a:rect r="r" b="b" t="t" l="l"/>
            <a:pathLst>
              <a:path h="4594089" w="1369874">
                <a:moveTo>
                  <a:pt x="0" y="0"/>
                </a:moveTo>
                <a:lnTo>
                  <a:pt x="1369874" y="0"/>
                </a:lnTo>
                <a:lnTo>
                  <a:pt x="1369874" y="4594088"/>
                </a:lnTo>
                <a:lnTo>
                  <a:pt x="0" y="45940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true" rot="-559643">
            <a:off x="16249211" y="468771"/>
            <a:ext cx="1369874" cy="4594089"/>
          </a:xfrm>
          <a:custGeom>
            <a:avLst/>
            <a:gdLst/>
            <a:ahLst/>
            <a:cxnLst/>
            <a:rect r="r" b="b" t="t" l="l"/>
            <a:pathLst>
              <a:path h="4594089" w="1369874">
                <a:moveTo>
                  <a:pt x="0" y="4594088"/>
                </a:moveTo>
                <a:lnTo>
                  <a:pt x="1369873" y="4594088"/>
                </a:lnTo>
                <a:lnTo>
                  <a:pt x="1369873" y="0"/>
                </a:lnTo>
                <a:lnTo>
                  <a:pt x="0" y="0"/>
                </a:lnTo>
                <a:lnTo>
                  <a:pt x="0" y="4594088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true" flipV="false" rot="-65036">
            <a:off x="1394421" y="2446483"/>
            <a:ext cx="10722392" cy="545867"/>
          </a:xfrm>
          <a:custGeom>
            <a:avLst/>
            <a:gdLst/>
            <a:ahLst/>
            <a:cxnLst/>
            <a:rect r="r" b="b" t="t" l="l"/>
            <a:pathLst>
              <a:path h="545867" w="10722392">
                <a:moveTo>
                  <a:pt x="10722392" y="0"/>
                </a:moveTo>
                <a:lnTo>
                  <a:pt x="0" y="0"/>
                </a:lnTo>
                <a:lnTo>
                  <a:pt x="0" y="545867"/>
                </a:lnTo>
                <a:lnTo>
                  <a:pt x="10722392" y="545867"/>
                </a:lnTo>
                <a:lnTo>
                  <a:pt x="1072239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28700" y="7726482"/>
            <a:ext cx="16230600" cy="10280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255"/>
              </a:lnSpc>
            </a:pPr>
            <a:r>
              <a:rPr lang="en-US" sz="6500">
                <a:solidFill>
                  <a:srgbClr val="EEC817"/>
                </a:solidFill>
                <a:latin typeface="Caveat Brush"/>
                <a:ea typeface="Caveat Brush"/>
                <a:cs typeface="Caveat Brush"/>
                <a:sym typeface="Caveat Brush"/>
              </a:rPr>
              <a:t>¡</a:t>
            </a:r>
            <a:r>
              <a:rPr lang="en-US" sz="6500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Q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ué idea tan genial</a:t>
            </a:r>
            <a:r>
              <a:rPr lang="en-US" sz="6500" strike="noStrike" u="none">
                <a:solidFill>
                  <a:srgbClr val="EEC817"/>
                </a:solidFill>
                <a:latin typeface="Caveat Brush"/>
                <a:ea typeface="Caveat Brush"/>
                <a:cs typeface="Caveat Brush"/>
                <a:sym typeface="Caveat Brush"/>
              </a:rPr>
              <a:t>!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797696" y="3283235"/>
            <a:ext cx="9915842" cy="1243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69"/>
              </a:lnSpc>
            </a:pPr>
            <a:r>
              <a:rPr lang="en-US" sz="6527">
                <a:solidFill>
                  <a:srgbClr val="193F56"/>
                </a:solidFill>
                <a:latin typeface="Dongle"/>
                <a:ea typeface="Dongle"/>
                <a:cs typeface="Dongle"/>
                <a:sym typeface="Dongle"/>
              </a:rPr>
              <a:t>Los signos de admiración se usan para expresar emoción, sorpresa o énfasis.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6782922"/>
            <a:ext cx="3771109" cy="5784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5199">
                <a:solidFill>
                  <a:srgbClr val="193F56"/>
                </a:solidFill>
                <a:latin typeface="Dongle"/>
                <a:ea typeface="Dongle"/>
                <a:cs typeface="Dongle"/>
                <a:sym typeface="Dongle"/>
              </a:rPr>
              <a:t>Texto correcto: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270445" y="1603887"/>
            <a:ext cx="8970345" cy="866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696"/>
              </a:lnSpc>
              <a:spcBef>
                <a:spcPct val="0"/>
              </a:spcBef>
            </a:pPr>
            <a:r>
              <a:rPr lang="en-US" sz="6200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Sign</a:t>
            </a:r>
            <a:r>
              <a:rPr lang="en-US" sz="62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os de admiración (¡!)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22176" y="-265714"/>
            <a:ext cx="18932352" cy="10818428"/>
            <a:chOff x="0" y="0"/>
            <a:chExt cx="25243136" cy="14424571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5243136" cy="14424571"/>
              <a:chOff x="0" y="0"/>
              <a:chExt cx="4986298" cy="2849298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986298" cy="2849298"/>
              </a:xfrm>
              <a:custGeom>
                <a:avLst/>
                <a:gdLst/>
                <a:ahLst/>
                <a:cxnLst/>
                <a:rect r="r" b="b" t="t" l="l"/>
                <a:pathLst>
                  <a:path h="2849298" w="4986298">
                    <a:moveTo>
                      <a:pt x="0" y="0"/>
                    </a:moveTo>
                    <a:lnTo>
                      <a:pt x="4986298" y="0"/>
                    </a:lnTo>
                    <a:lnTo>
                      <a:pt x="4986298" y="2849298"/>
                    </a:lnTo>
                    <a:lnTo>
                      <a:pt x="0" y="2849298"/>
                    </a:lnTo>
                    <a:close/>
                  </a:path>
                </a:pathLst>
              </a:custGeom>
              <a:solidFill>
                <a:srgbClr val="FFE4B6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66675"/>
                <a:ext cx="4986298" cy="278262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399"/>
                  </a:lnSpc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9125492" y="354286"/>
              <a:ext cx="6992152" cy="3475909"/>
            </a:xfrm>
            <a:custGeom>
              <a:avLst/>
              <a:gdLst/>
              <a:ahLst/>
              <a:cxnLst/>
              <a:rect r="r" b="b" t="t" l="l"/>
              <a:pathLst>
                <a:path h="3475909" w="6992152">
                  <a:moveTo>
                    <a:pt x="0" y="0"/>
                  </a:moveTo>
                  <a:lnTo>
                    <a:pt x="6992152" y="0"/>
                  </a:lnTo>
                  <a:lnTo>
                    <a:pt x="6992152" y="3475908"/>
                  </a:lnTo>
                  <a:lnTo>
                    <a:pt x="0" y="34759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49820" t="0" r="-23872" b="-323285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Freeform 7" id="7"/>
          <p:cNvSpPr/>
          <p:nvPr/>
        </p:nvSpPr>
        <p:spPr>
          <a:xfrm flipH="false" flipV="false" rot="-905640">
            <a:off x="1664541" y="5939488"/>
            <a:ext cx="1236671" cy="3650188"/>
          </a:xfrm>
          <a:custGeom>
            <a:avLst/>
            <a:gdLst/>
            <a:ahLst/>
            <a:cxnLst/>
            <a:rect r="r" b="b" t="t" l="l"/>
            <a:pathLst>
              <a:path h="3650188" w="1236671">
                <a:moveTo>
                  <a:pt x="0" y="0"/>
                </a:moveTo>
                <a:lnTo>
                  <a:pt x="1236670" y="0"/>
                </a:lnTo>
                <a:lnTo>
                  <a:pt x="1236670" y="3650188"/>
                </a:lnTo>
                <a:lnTo>
                  <a:pt x="0" y="36501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171012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-1039386">
            <a:off x="15641245" y="5782655"/>
            <a:ext cx="1296469" cy="3826691"/>
          </a:xfrm>
          <a:custGeom>
            <a:avLst/>
            <a:gdLst/>
            <a:ahLst/>
            <a:cxnLst/>
            <a:rect r="r" b="b" t="t" l="l"/>
            <a:pathLst>
              <a:path h="3826691" w="1296469">
                <a:moveTo>
                  <a:pt x="0" y="0"/>
                </a:moveTo>
                <a:lnTo>
                  <a:pt x="1296469" y="0"/>
                </a:lnTo>
                <a:lnTo>
                  <a:pt x="1296469" y="3826690"/>
                </a:lnTo>
                <a:lnTo>
                  <a:pt x="0" y="38266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71012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101831">
            <a:off x="1064791" y="4703620"/>
            <a:ext cx="16158417" cy="822610"/>
          </a:xfrm>
          <a:custGeom>
            <a:avLst/>
            <a:gdLst/>
            <a:ahLst/>
            <a:cxnLst/>
            <a:rect r="r" b="b" t="t" l="l"/>
            <a:pathLst>
              <a:path h="822610" w="16158417">
                <a:moveTo>
                  <a:pt x="0" y="0"/>
                </a:moveTo>
                <a:lnTo>
                  <a:pt x="16158418" y="0"/>
                </a:lnTo>
                <a:lnTo>
                  <a:pt x="16158418" y="822610"/>
                </a:lnTo>
                <a:lnTo>
                  <a:pt x="0" y="82261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0" id="10"/>
          <p:cNvSpPr txBox="true"/>
          <p:nvPr/>
        </p:nvSpPr>
        <p:spPr>
          <a:xfrm rot="0">
            <a:off x="1383975" y="4021768"/>
            <a:ext cx="15520051" cy="908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019"/>
              </a:lnSpc>
              <a:spcBef>
                <a:spcPct val="0"/>
              </a:spcBef>
            </a:pPr>
            <a:r>
              <a:rPr lang="en-US" sz="6499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Fui a la</a:t>
            </a:r>
            <a:r>
              <a:rPr lang="en-US" sz="6499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 tienda compré pan leche y jugo.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627195" y="7974132"/>
            <a:ext cx="9033609" cy="11023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5199">
                <a:solidFill>
                  <a:srgbClr val="193F56"/>
                </a:solidFill>
                <a:latin typeface="Dongle"/>
                <a:ea typeface="Dongle"/>
                <a:cs typeface="Dongle"/>
                <a:sym typeface="Dongle"/>
              </a:rPr>
              <a:t>¿Qué pasaría si quieres incluir detalles extra, pero no interrumpir el flujo de la oración?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328509" y="1027184"/>
            <a:ext cx="14375362" cy="3996640"/>
            <a:chOff x="0" y="0"/>
            <a:chExt cx="3786104" cy="105261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786103" cy="1052613"/>
            </a:xfrm>
            <a:custGeom>
              <a:avLst/>
              <a:gdLst/>
              <a:ahLst/>
              <a:cxnLst/>
              <a:rect r="r" b="b" t="t" l="l"/>
              <a:pathLst>
                <a:path h="1052613" w="3786103">
                  <a:moveTo>
                    <a:pt x="26928" y="0"/>
                  </a:moveTo>
                  <a:lnTo>
                    <a:pt x="3759176" y="0"/>
                  </a:lnTo>
                  <a:cubicBezTo>
                    <a:pt x="3766317" y="0"/>
                    <a:pt x="3773167" y="2837"/>
                    <a:pt x="3778216" y="7887"/>
                  </a:cubicBezTo>
                  <a:cubicBezTo>
                    <a:pt x="3783266" y="12937"/>
                    <a:pt x="3786103" y="19786"/>
                    <a:pt x="3786103" y="26928"/>
                  </a:cubicBezTo>
                  <a:lnTo>
                    <a:pt x="3786103" y="1025685"/>
                  </a:lnTo>
                  <a:cubicBezTo>
                    <a:pt x="3786103" y="1040557"/>
                    <a:pt x="3774048" y="1052613"/>
                    <a:pt x="3759176" y="1052613"/>
                  </a:cubicBezTo>
                  <a:lnTo>
                    <a:pt x="26928" y="1052613"/>
                  </a:lnTo>
                  <a:cubicBezTo>
                    <a:pt x="19786" y="1052613"/>
                    <a:pt x="12937" y="1049776"/>
                    <a:pt x="7887" y="1044726"/>
                  </a:cubicBezTo>
                  <a:cubicBezTo>
                    <a:pt x="2837" y="1039676"/>
                    <a:pt x="0" y="1032827"/>
                    <a:pt x="0" y="1025685"/>
                  </a:cubicBezTo>
                  <a:lnTo>
                    <a:pt x="0" y="26928"/>
                  </a:lnTo>
                  <a:cubicBezTo>
                    <a:pt x="0" y="19786"/>
                    <a:pt x="2837" y="12937"/>
                    <a:pt x="7887" y="7887"/>
                  </a:cubicBezTo>
                  <a:cubicBezTo>
                    <a:pt x="12937" y="2837"/>
                    <a:pt x="19786" y="0"/>
                    <a:pt x="26928" y="0"/>
                  </a:cubicBezTo>
                  <a:close/>
                </a:path>
              </a:pathLst>
            </a:custGeom>
            <a:solidFill>
              <a:srgbClr val="FFE4B6"/>
            </a:solidFill>
            <a:ln cap="rnd">
              <a:noFill/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66675"/>
              <a:ext cx="3786104" cy="9859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39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-545385">
            <a:off x="390005" y="361776"/>
            <a:ext cx="1719052" cy="5073997"/>
          </a:xfrm>
          <a:custGeom>
            <a:avLst/>
            <a:gdLst/>
            <a:ahLst/>
            <a:cxnLst/>
            <a:rect r="r" b="b" t="t" l="l"/>
            <a:pathLst>
              <a:path h="5073997" w="1719052">
                <a:moveTo>
                  <a:pt x="0" y="0"/>
                </a:moveTo>
                <a:lnTo>
                  <a:pt x="1719052" y="0"/>
                </a:lnTo>
                <a:lnTo>
                  <a:pt x="1719052" y="5073997"/>
                </a:lnTo>
                <a:lnTo>
                  <a:pt x="0" y="50739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171012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-545385">
            <a:off x="2468983" y="615236"/>
            <a:ext cx="1719052" cy="5073997"/>
          </a:xfrm>
          <a:custGeom>
            <a:avLst/>
            <a:gdLst/>
            <a:ahLst/>
            <a:cxnLst/>
            <a:rect r="r" b="b" t="t" l="l"/>
            <a:pathLst>
              <a:path h="5073997" w="1719052">
                <a:moveTo>
                  <a:pt x="0" y="0"/>
                </a:moveTo>
                <a:lnTo>
                  <a:pt x="1719052" y="0"/>
                </a:lnTo>
                <a:lnTo>
                  <a:pt x="1719052" y="5073997"/>
                </a:lnTo>
                <a:lnTo>
                  <a:pt x="0" y="50739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71012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false" flipV="false" rot="101831">
            <a:off x="6048485" y="2129110"/>
            <a:ext cx="10722392" cy="545867"/>
          </a:xfrm>
          <a:custGeom>
            <a:avLst/>
            <a:gdLst/>
            <a:ahLst/>
            <a:cxnLst/>
            <a:rect r="r" b="b" t="t" l="l"/>
            <a:pathLst>
              <a:path h="545867" w="10722392">
                <a:moveTo>
                  <a:pt x="0" y="0"/>
                </a:moveTo>
                <a:lnTo>
                  <a:pt x="10722392" y="0"/>
                </a:lnTo>
                <a:lnTo>
                  <a:pt x="10722392" y="545867"/>
                </a:lnTo>
                <a:lnTo>
                  <a:pt x="0" y="5458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7019912" y="2840493"/>
            <a:ext cx="8779538" cy="18145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69"/>
              </a:lnSpc>
            </a:pPr>
            <a:r>
              <a:rPr lang="en-US" sz="6527">
                <a:solidFill>
                  <a:srgbClr val="193F56"/>
                </a:solidFill>
                <a:latin typeface="Dongle"/>
                <a:ea typeface="Dongle"/>
                <a:cs typeface="Dongle"/>
                <a:sym typeface="Dongle"/>
              </a:rPr>
              <a:t>Los paréntesis se utilizan para añadir información adicional sin interrumpir la oración principal.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924509" y="1411884"/>
            <a:ext cx="8970345" cy="866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696"/>
              </a:lnSpc>
              <a:spcBef>
                <a:spcPct val="0"/>
              </a:spcBef>
            </a:pPr>
            <a:r>
              <a:rPr lang="en-US" sz="6200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Paré</a:t>
            </a:r>
            <a:r>
              <a:rPr lang="en-US" sz="62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nte</a:t>
            </a:r>
            <a:r>
              <a:rPr lang="en-US" sz="62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s</a:t>
            </a:r>
            <a:r>
              <a:rPr lang="en-US" sz="62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i</a:t>
            </a:r>
            <a:r>
              <a:rPr lang="en-US" sz="62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s</a:t>
            </a:r>
            <a:r>
              <a:rPr lang="en-US" sz="62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 (</a:t>
            </a:r>
            <a:r>
              <a:rPr lang="en-US" sz="62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 </a:t>
            </a:r>
            <a:r>
              <a:rPr lang="en-US" sz="62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)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7726482"/>
            <a:ext cx="16230600" cy="10280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255"/>
              </a:lnSpc>
            </a:pPr>
            <a:r>
              <a:rPr lang="en-US" sz="6500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Fui a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 la tienda </a:t>
            </a:r>
            <a:r>
              <a:rPr lang="en-US" sz="6500" strike="noStrike" u="none">
                <a:solidFill>
                  <a:srgbClr val="FAA81A"/>
                </a:solidFill>
                <a:latin typeface="Caveat Brush"/>
                <a:ea typeface="Caveat Brush"/>
                <a:cs typeface="Caveat Brush"/>
                <a:sym typeface="Caveat Brush"/>
              </a:rPr>
              <a:t>(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compré pan, leche y jugo</a:t>
            </a:r>
            <a:r>
              <a:rPr lang="en-US" sz="6500" strike="noStrike" u="none">
                <a:solidFill>
                  <a:srgbClr val="FAA81A"/>
                </a:solidFill>
                <a:latin typeface="Caveat Brush"/>
                <a:ea typeface="Caveat Brush"/>
                <a:cs typeface="Caveat Brush"/>
                <a:sym typeface="Caveat Brush"/>
              </a:rPr>
              <a:t>)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6782922"/>
            <a:ext cx="3771109" cy="5784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5199">
                <a:solidFill>
                  <a:srgbClr val="193F56"/>
                </a:solidFill>
                <a:latin typeface="Dongle"/>
                <a:ea typeface="Dongle"/>
                <a:cs typeface="Dongle"/>
                <a:sym typeface="Dongle"/>
              </a:rPr>
              <a:t>Texto correcto: </a:t>
            </a:r>
          </a:p>
        </p:txBody>
      </p:sp>
    </p:spTree>
  </p:cSld>
  <p:clrMapOvr>
    <a:masterClrMapping/>
  </p:clrMapOvr>
  <p:transition spd="slow">
    <p:push dir="u"/>
  </p:transition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C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22176" y="-265714"/>
            <a:ext cx="18932352" cy="10818428"/>
            <a:chOff x="0" y="0"/>
            <a:chExt cx="25243136" cy="14424571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5243136" cy="14424571"/>
              <a:chOff x="0" y="0"/>
              <a:chExt cx="4986298" cy="2849298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986298" cy="2849298"/>
              </a:xfrm>
              <a:custGeom>
                <a:avLst/>
                <a:gdLst/>
                <a:ahLst/>
                <a:cxnLst/>
                <a:rect r="r" b="b" t="t" l="l"/>
                <a:pathLst>
                  <a:path h="2849298" w="4986298">
                    <a:moveTo>
                      <a:pt x="0" y="0"/>
                    </a:moveTo>
                    <a:lnTo>
                      <a:pt x="4986298" y="0"/>
                    </a:lnTo>
                    <a:lnTo>
                      <a:pt x="4986298" y="2849298"/>
                    </a:lnTo>
                    <a:lnTo>
                      <a:pt x="0" y="2849298"/>
                    </a:lnTo>
                    <a:close/>
                  </a:path>
                </a:pathLst>
              </a:custGeom>
              <a:solidFill>
                <a:srgbClr val="FFDCD4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66675"/>
                <a:ext cx="4986298" cy="278262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399"/>
                  </a:lnSpc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9125492" y="354286"/>
              <a:ext cx="6992152" cy="3475909"/>
            </a:xfrm>
            <a:custGeom>
              <a:avLst/>
              <a:gdLst/>
              <a:ahLst/>
              <a:cxnLst/>
              <a:rect r="r" b="b" t="t" l="l"/>
              <a:pathLst>
                <a:path h="3475909" w="6992152">
                  <a:moveTo>
                    <a:pt x="0" y="0"/>
                  </a:moveTo>
                  <a:lnTo>
                    <a:pt x="6992152" y="0"/>
                  </a:lnTo>
                  <a:lnTo>
                    <a:pt x="6992152" y="3475908"/>
                  </a:lnTo>
                  <a:lnTo>
                    <a:pt x="0" y="34759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49820" t="0" r="-23872" b="-323285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Freeform 7" id="7"/>
          <p:cNvSpPr/>
          <p:nvPr/>
        </p:nvSpPr>
        <p:spPr>
          <a:xfrm flipH="false" flipV="false" rot="101831">
            <a:off x="1064791" y="4703620"/>
            <a:ext cx="16158417" cy="822610"/>
          </a:xfrm>
          <a:custGeom>
            <a:avLst/>
            <a:gdLst/>
            <a:ahLst/>
            <a:cxnLst/>
            <a:rect r="r" b="b" t="t" l="l"/>
            <a:pathLst>
              <a:path h="822610" w="16158417">
                <a:moveTo>
                  <a:pt x="0" y="0"/>
                </a:moveTo>
                <a:lnTo>
                  <a:pt x="16158418" y="0"/>
                </a:lnTo>
                <a:lnTo>
                  <a:pt x="16158418" y="822610"/>
                </a:lnTo>
                <a:lnTo>
                  <a:pt x="0" y="8226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618882">
            <a:off x="672464" y="5896711"/>
            <a:ext cx="3772287" cy="2378337"/>
          </a:xfrm>
          <a:custGeom>
            <a:avLst/>
            <a:gdLst/>
            <a:ahLst/>
            <a:cxnLst/>
            <a:rect r="r" b="b" t="t" l="l"/>
            <a:pathLst>
              <a:path h="2378337" w="3772287">
                <a:moveTo>
                  <a:pt x="0" y="0"/>
                </a:moveTo>
                <a:lnTo>
                  <a:pt x="3772287" y="0"/>
                </a:lnTo>
                <a:lnTo>
                  <a:pt x="3772287" y="2378336"/>
                </a:lnTo>
                <a:lnTo>
                  <a:pt x="0" y="237833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120187" b="-27631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-534349">
            <a:off x="14506651" y="7978077"/>
            <a:ext cx="2899895" cy="1820227"/>
          </a:xfrm>
          <a:custGeom>
            <a:avLst/>
            <a:gdLst/>
            <a:ahLst/>
            <a:cxnLst/>
            <a:rect r="r" b="b" t="t" l="l"/>
            <a:pathLst>
              <a:path h="1820227" w="2899895">
                <a:moveTo>
                  <a:pt x="0" y="0"/>
                </a:moveTo>
                <a:lnTo>
                  <a:pt x="2899896" y="0"/>
                </a:lnTo>
                <a:lnTo>
                  <a:pt x="2899896" y="1820228"/>
                </a:lnTo>
                <a:lnTo>
                  <a:pt x="0" y="18202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20187" t="-28198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0" id="10"/>
          <p:cNvSpPr txBox="true"/>
          <p:nvPr/>
        </p:nvSpPr>
        <p:spPr>
          <a:xfrm rot="0">
            <a:off x="4627195" y="7974132"/>
            <a:ext cx="9033609" cy="11023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5199">
                <a:solidFill>
                  <a:srgbClr val="193F56"/>
                </a:solidFill>
                <a:latin typeface="Dongle"/>
                <a:ea typeface="Dongle"/>
                <a:cs typeface="Dongle"/>
                <a:sym typeface="Dongle"/>
              </a:rPr>
              <a:t>¿Está claro que estás citando a alguien? ¿Cómo lo entenderíamos sin las comillas?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83975" y="4021768"/>
            <a:ext cx="15520051" cy="908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019"/>
              </a:lnSpc>
              <a:spcBef>
                <a:spcPct val="0"/>
              </a:spcBef>
            </a:pPr>
            <a:r>
              <a:rPr lang="en-US" sz="6499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El</a:t>
            </a:r>
            <a:r>
              <a:rPr lang="en-US" sz="6499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 dijo que este es el mejor juego.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84129" y="1064937"/>
            <a:ext cx="14895410" cy="3996640"/>
            <a:chOff x="0" y="0"/>
            <a:chExt cx="3923071" cy="105261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923071" cy="1052613"/>
            </a:xfrm>
            <a:custGeom>
              <a:avLst/>
              <a:gdLst/>
              <a:ahLst/>
              <a:cxnLst/>
              <a:rect r="r" b="b" t="t" l="l"/>
              <a:pathLst>
                <a:path h="1052613" w="3923071">
                  <a:moveTo>
                    <a:pt x="26507" y="0"/>
                  </a:moveTo>
                  <a:lnTo>
                    <a:pt x="3896564" y="0"/>
                  </a:lnTo>
                  <a:cubicBezTo>
                    <a:pt x="3911203" y="0"/>
                    <a:pt x="3923071" y="11868"/>
                    <a:pt x="3923071" y="26507"/>
                  </a:cubicBezTo>
                  <a:lnTo>
                    <a:pt x="3923071" y="1026106"/>
                  </a:lnTo>
                  <a:cubicBezTo>
                    <a:pt x="3923071" y="1040745"/>
                    <a:pt x="3911203" y="1052613"/>
                    <a:pt x="3896564" y="1052613"/>
                  </a:cubicBezTo>
                  <a:lnTo>
                    <a:pt x="26507" y="1052613"/>
                  </a:lnTo>
                  <a:cubicBezTo>
                    <a:pt x="11868" y="1052613"/>
                    <a:pt x="0" y="1040745"/>
                    <a:pt x="0" y="1026106"/>
                  </a:cubicBezTo>
                  <a:lnTo>
                    <a:pt x="0" y="26507"/>
                  </a:lnTo>
                  <a:cubicBezTo>
                    <a:pt x="0" y="11868"/>
                    <a:pt x="11868" y="0"/>
                    <a:pt x="26507" y="0"/>
                  </a:cubicBezTo>
                  <a:close/>
                </a:path>
              </a:pathLst>
            </a:custGeom>
            <a:solidFill>
              <a:srgbClr val="FFDCD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66675"/>
              <a:ext cx="3923071" cy="9859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28700" y="7726482"/>
            <a:ext cx="16230600" cy="10280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255"/>
              </a:lnSpc>
            </a:pPr>
            <a:r>
              <a:rPr lang="en-US" sz="6500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Él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 dijo que este es el </a:t>
            </a:r>
            <a:r>
              <a:rPr lang="en-US" sz="6500" strike="noStrike" u="none">
                <a:solidFill>
                  <a:srgbClr val="FF8062"/>
                </a:solidFill>
                <a:latin typeface="Caveat Brush"/>
                <a:ea typeface="Caveat Brush"/>
                <a:cs typeface="Caveat Brush"/>
                <a:sym typeface="Caveat Brush"/>
              </a:rPr>
              <a:t>"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mejor juego</a:t>
            </a:r>
            <a:r>
              <a:rPr lang="en-US" sz="6500" strike="noStrike" u="none">
                <a:solidFill>
                  <a:srgbClr val="FF8062"/>
                </a:solidFill>
                <a:latin typeface="Caveat Brush"/>
                <a:ea typeface="Caveat Brush"/>
                <a:cs typeface="Caveat Brush"/>
                <a:sym typeface="Caveat Brush"/>
              </a:rPr>
              <a:t>"</a:t>
            </a:r>
            <a:r>
              <a:rPr lang="en-US" sz="65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601055" y="2938498"/>
            <a:ext cx="8309125" cy="18145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69"/>
              </a:lnSpc>
            </a:pPr>
            <a:r>
              <a:rPr lang="en-US" sz="6527">
                <a:solidFill>
                  <a:srgbClr val="193F56"/>
                </a:solidFill>
                <a:latin typeface="Dongle"/>
                <a:ea typeface="Dongle"/>
                <a:cs typeface="Dongle"/>
                <a:sym typeface="Dongle"/>
              </a:rPr>
              <a:t>Las comillas se usan para resaltar una cita textual o para dar énfasis a una palabra o frase.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6782922"/>
            <a:ext cx="3771109" cy="5784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5199">
                <a:solidFill>
                  <a:srgbClr val="193F56"/>
                </a:solidFill>
                <a:latin typeface="Dongle"/>
                <a:ea typeface="Dongle"/>
                <a:cs typeface="Dongle"/>
                <a:sym typeface="Dongle"/>
              </a:rPr>
              <a:t>Texto correcto: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270445" y="1449637"/>
            <a:ext cx="8970345" cy="866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696"/>
              </a:lnSpc>
              <a:spcBef>
                <a:spcPct val="0"/>
              </a:spcBef>
            </a:pPr>
            <a:r>
              <a:rPr lang="en-US" sz="6200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C</a:t>
            </a:r>
            <a:r>
              <a:rPr lang="en-US" sz="6200" strike="noStrike" u="none">
                <a:solidFill>
                  <a:srgbClr val="193F56"/>
                </a:solidFill>
                <a:latin typeface="Caveat Brush"/>
                <a:ea typeface="Caveat Brush"/>
                <a:cs typeface="Caveat Brush"/>
                <a:sym typeface="Caveat Brush"/>
              </a:rPr>
              <a:t>omillas (" ")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-534349">
            <a:off x="12808903" y="632628"/>
            <a:ext cx="3656169" cy="2305127"/>
          </a:xfrm>
          <a:custGeom>
            <a:avLst/>
            <a:gdLst/>
            <a:ahLst/>
            <a:cxnLst/>
            <a:rect r="r" b="b" t="t" l="l"/>
            <a:pathLst>
              <a:path h="2305127" w="3656169">
                <a:moveTo>
                  <a:pt x="0" y="0"/>
                </a:moveTo>
                <a:lnTo>
                  <a:pt x="3656170" y="0"/>
                </a:lnTo>
                <a:lnTo>
                  <a:pt x="3656170" y="2305127"/>
                </a:lnTo>
                <a:lnTo>
                  <a:pt x="0" y="230512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120187" b="-27631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-534349">
            <a:off x="14476230" y="2725765"/>
            <a:ext cx="3656169" cy="2294931"/>
          </a:xfrm>
          <a:custGeom>
            <a:avLst/>
            <a:gdLst/>
            <a:ahLst/>
            <a:cxnLst/>
            <a:rect r="r" b="b" t="t" l="l"/>
            <a:pathLst>
              <a:path h="2294931" w="3656169">
                <a:moveTo>
                  <a:pt x="0" y="0"/>
                </a:moveTo>
                <a:lnTo>
                  <a:pt x="3656169" y="0"/>
                </a:lnTo>
                <a:lnTo>
                  <a:pt x="3656169" y="2294930"/>
                </a:lnTo>
                <a:lnTo>
                  <a:pt x="0" y="22949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20187" t="-28198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1" id="11"/>
          <p:cNvSpPr/>
          <p:nvPr/>
        </p:nvSpPr>
        <p:spPr>
          <a:xfrm flipH="true" flipV="false" rot="-63231">
            <a:off x="1394421" y="2196989"/>
            <a:ext cx="10722392" cy="545867"/>
          </a:xfrm>
          <a:custGeom>
            <a:avLst/>
            <a:gdLst/>
            <a:ahLst/>
            <a:cxnLst/>
            <a:rect r="r" b="b" t="t" l="l"/>
            <a:pathLst>
              <a:path h="545867" w="10722392">
                <a:moveTo>
                  <a:pt x="10722392" y="0"/>
                </a:moveTo>
                <a:lnTo>
                  <a:pt x="0" y="0"/>
                </a:lnTo>
                <a:lnTo>
                  <a:pt x="0" y="545867"/>
                </a:lnTo>
                <a:lnTo>
                  <a:pt x="10722392" y="545867"/>
                </a:lnTo>
                <a:lnTo>
                  <a:pt x="1072239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DAG5er2TcbA</dc:identifier>
  <dcterms:modified xsi:type="dcterms:W3CDTF">2011-08-01T06:04:30Z</dcterms:modified>
  <cp:revision>1</cp:revision>
  <dc:title>Presentación educativa de Español comunicación y desarrollo de habilidades para la expresión escrita ilustrativo colorido</dc:title>
</cp:coreProperties>
</file>