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Genty Sans" charset="1" panose="00000600000000000000"/>
      <p:regular r:id="rId16"/>
    </p:embeddedFont>
    <p:embeddedFont>
      <p:font typeface="Gotham" charset="1" panose="00000000000000000000"/>
      <p:regular r:id="rId17"/>
    </p:embeddedFont>
    <p:embeddedFont>
      <p:font typeface="Gotham Bold" charset="1" panose="0000000000000000000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pn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png" Type="http://schemas.openxmlformats.org/officeDocument/2006/relationships/image"/><Relationship Id="rId18" Target="../media/image17.svg" Type="http://schemas.openxmlformats.org/officeDocument/2006/relationships/image"/><Relationship Id="rId19" Target="../media/image18.png" Type="http://schemas.openxmlformats.org/officeDocument/2006/relationships/image"/><Relationship Id="rId2" Target="../media/image1.png" Type="http://schemas.openxmlformats.org/officeDocument/2006/relationships/image"/><Relationship Id="rId20" Target="../media/image19.svg" Type="http://schemas.openxmlformats.org/officeDocument/2006/relationships/image"/><Relationship Id="rId21" Target="../media/image20.png" Type="http://schemas.openxmlformats.org/officeDocument/2006/relationships/image"/><Relationship Id="rId22" Target="../media/image21.svg" Type="http://schemas.openxmlformats.org/officeDocument/2006/relationships/image"/><Relationship Id="rId23" Target="../media/image22.png" Type="http://schemas.openxmlformats.org/officeDocument/2006/relationships/image"/><Relationship Id="rId24" Target="../media/image23.png" Type="http://schemas.openxmlformats.org/officeDocument/2006/relationships/image"/><Relationship Id="rId25" Target="../media/image24.png" Type="http://schemas.openxmlformats.org/officeDocument/2006/relationships/image"/><Relationship Id="rId26" Target="../media/image25.png" Type="http://schemas.openxmlformats.org/officeDocument/2006/relationships/image"/><Relationship Id="rId27" Target="../media/image26.sv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3.svg" Type="http://schemas.openxmlformats.org/officeDocument/2006/relationships/image"/><Relationship Id="rId11" Target="../media/image34.png" Type="http://schemas.openxmlformats.org/officeDocument/2006/relationships/image"/><Relationship Id="rId12" Target="../media/image35.svg" Type="http://schemas.openxmlformats.org/officeDocument/2006/relationships/image"/><Relationship Id="rId13" Target="../media/image36.png" Type="http://schemas.openxmlformats.org/officeDocument/2006/relationships/image"/><Relationship Id="rId14" Target="../media/image37.svg" Type="http://schemas.openxmlformats.org/officeDocument/2006/relationships/image"/><Relationship Id="rId15" Target="../media/image38.png" Type="http://schemas.openxmlformats.org/officeDocument/2006/relationships/image"/><Relationship Id="rId16" Target="../media/image39.svg" Type="http://schemas.openxmlformats.org/officeDocument/2006/relationships/image"/><Relationship Id="rId17" Target="../media/image40.png" Type="http://schemas.openxmlformats.org/officeDocument/2006/relationships/image"/><Relationship Id="rId18" Target="../media/image41.svg" Type="http://schemas.openxmlformats.org/officeDocument/2006/relationships/image"/><Relationship Id="rId19" Target="../media/image42.png" Type="http://schemas.openxmlformats.org/officeDocument/2006/relationships/image"/><Relationship Id="rId2" Target="../media/image1.png" Type="http://schemas.openxmlformats.org/officeDocument/2006/relationships/image"/><Relationship Id="rId20" Target="../media/image43.png" Type="http://schemas.openxmlformats.org/officeDocument/2006/relationships/image"/><Relationship Id="rId21" Target="../media/image44.svg" Type="http://schemas.openxmlformats.org/officeDocument/2006/relationships/image"/><Relationship Id="rId22" Target="../media/image45.png" Type="http://schemas.openxmlformats.org/officeDocument/2006/relationships/image"/><Relationship Id="rId23" Target="../media/image46.svg" Type="http://schemas.openxmlformats.org/officeDocument/2006/relationships/image"/><Relationship Id="rId24" Target="../media/image47.png" Type="http://schemas.openxmlformats.org/officeDocument/2006/relationships/image"/><Relationship Id="rId25" Target="../media/image48.svg" Type="http://schemas.openxmlformats.org/officeDocument/2006/relationships/image"/><Relationship Id="rId26" Target="../media/image49.png" Type="http://schemas.openxmlformats.org/officeDocument/2006/relationships/image"/><Relationship Id="rId27" Target="../media/image50.svg" Type="http://schemas.openxmlformats.org/officeDocument/2006/relationships/image"/><Relationship Id="rId28" Target="../media/image51.png" Type="http://schemas.openxmlformats.org/officeDocument/2006/relationships/image"/><Relationship Id="rId29" Target="../media/image52.png" Type="http://schemas.openxmlformats.org/officeDocument/2006/relationships/image"/><Relationship Id="rId3" Target="../media/image2.svg" Type="http://schemas.openxmlformats.org/officeDocument/2006/relationships/image"/><Relationship Id="rId4" Target="../media/image27.png" Type="http://schemas.openxmlformats.org/officeDocument/2006/relationships/image"/><Relationship Id="rId5" Target="../media/image28.svg" Type="http://schemas.openxmlformats.org/officeDocument/2006/relationships/image"/><Relationship Id="rId6" Target="../media/image29.png" Type="http://schemas.openxmlformats.org/officeDocument/2006/relationships/image"/><Relationship Id="rId7" Target="../media/image30.png" Type="http://schemas.openxmlformats.org/officeDocument/2006/relationships/image"/><Relationship Id="rId8" Target="../media/image31.svg" Type="http://schemas.openxmlformats.org/officeDocument/2006/relationships/image"/><Relationship Id="rId9" Target="../media/image3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27.png" Type="http://schemas.openxmlformats.org/officeDocument/2006/relationships/image"/><Relationship Id="rId5" Target="../media/image28.svg" Type="http://schemas.openxmlformats.org/officeDocument/2006/relationships/image"/><Relationship Id="rId6" Target="../media/image53.png" Type="http://schemas.openxmlformats.org/officeDocument/2006/relationships/image"/><Relationship Id="rId7" Target="../media/image54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27.png" Type="http://schemas.openxmlformats.org/officeDocument/2006/relationships/image"/><Relationship Id="rId5" Target="../media/image28.svg" Type="http://schemas.openxmlformats.org/officeDocument/2006/relationships/image"/><Relationship Id="rId6" Target="../media/image53.png" Type="http://schemas.openxmlformats.org/officeDocument/2006/relationships/image"/><Relationship Id="rId7" Target="../media/image54.svg" Type="http://schemas.openxmlformats.org/officeDocument/2006/relationships/image"/><Relationship Id="rId8" Target="../media/image55.png" Type="http://schemas.openxmlformats.org/officeDocument/2006/relationships/image"/><Relationship Id="rId9" Target="../media/image56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27.png" Type="http://schemas.openxmlformats.org/officeDocument/2006/relationships/image"/><Relationship Id="rId5" Target="../media/image28.svg" Type="http://schemas.openxmlformats.org/officeDocument/2006/relationships/image"/><Relationship Id="rId6" Target="../media/image55.png" Type="http://schemas.openxmlformats.org/officeDocument/2006/relationships/image"/><Relationship Id="rId7" Target="../media/image56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3.png" Type="http://schemas.openxmlformats.org/officeDocument/2006/relationships/image"/><Relationship Id="rId11" Target="../media/image64.svg" Type="http://schemas.openxmlformats.org/officeDocument/2006/relationships/image"/><Relationship Id="rId12" Target="../media/image65.png" Type="http://schemas.openxmlformats.org/officeDocument/2006/relationships/image"/><Relationship Id="rId13" Target="../media/image66.svg" Type="http://schemas.openxmlformats.org/officeDocument/2006/relationships/image"/><Relationship Id="rId14" Target="../media/image67.png" Type="http://schemas.openxmlformats.org/officeDocument/2006/relationships/image"/><Relationship Id="rId15" Target="../media/image68.svg" Type="http://schemas.openxmlformats.org/officeDocument/2006/relationships/image"/><Relationship Id="rId16" Target="../media/image69.png" Type="http://schemas.openxmlformats.org/officeDocument/2006/relationships/image"/><Relationship Id="rId17" Target="../media/image70.svg" Type="http://schemas.openxmlformats.org/officeDocument/2006/relationships/image"/><Relationship Id="rId18" Target="../media/image71.png" Type="http://schemas.openxmlformats.org/officeDocument/2006/relationships/image"/><Relationship Id="rId19" Target="../media/image72.svg" Type="http://schemas.openxmlformats.org/officeDocument/2006/relationships/image"/><Relationship Id="rId2" Target="../media/image57.png" Type="http://schemas.openxmlformats.org/officeDocument/2006/relationships/image"/><Relationship Id="rId3" Target="../media/image58.svg" Type="http://schemas.openxmlformats.org/officeDocument/2006/relationships/image"/><Relationship Id="rId4" Target="../media/image59.png" Type="http://schemas.openxmlformats.org/officeDocument/2006/relationships/image"/><Relationship Id="rId5" Target="../media/image60.svg" Type="http://schemas.openxmlformats.org/officeDocument/2006/relationships/image"/><Relationship Id="rId6" Target="../media/image1.png" Type="http://schemas.openxmlformats.org/officeDocument/2006/relationships/image"/><Relationship Id="rId7" Target="../media/image2.svg" Type="http://schemas.openxmlformats.org/officeDocument/2006/relationships/image"/><Relationship Id="rId8" Target="../media/image61.png" Type="http://schemas.openxmlformats.org/officeDocument/2006/relationships/image"/><Relationship Id="rId9" Target="../media/image62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73.png" Type="http://schemas.openxmlformats.org/officeDocument/2006/relationships/image"/><Relationship Id="rId5" Target="../media/image74.svg" Type="http://schemas.openxmlformats.org/officeDocument/2006/relationships/image"/><Relationship Id="rId6" Target="../media/image27.png" Type="http://schemas.openxmlformats.org/officeDocument/2006/relationships/image"/><Relationship Id="rId7" Target="../media/image28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3.png" Type="http://schemas.openxmlformats.org/officeDocument/2006/relationships/image"/><Relationship Id="rId3" Target="../media/image74.svg" Type="http://schemas.openxmlformats.org/officeDocument/2006/relationships/image"/><Relationship Id="rId4" Target="../media/image75.png" Type="http://schemas.openxmlformats.org/officeDocument/2006/relationships/image"/><Relationship Id="rId5" Target="../media/image76.svg" Type="http://schemas.openxmlformats.org/officeDocument/2006/relationships/image"/><Relationship Id="rId6" Target="../media/image77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8.png" Type="http://schemas.openxmlformats.org/officeDocument/2006/relationships/image"/><Relationship Id="rId3" Target="../media/image79.svg" Type="http://schemas.openxmlformats.org/officeDocument/2006/relationships/image"/><Relationship Id="rId4" Target="../media/image59.png" Type="http://schemas.openxmlformats.org/officeDocument/2006/relationships/image"/><Relationship Id="rId5" Target="../media/image60.svg" Type="http://schemas.openxmlformats.org/officeDocument/2006/relationships/image"/><Relationship Id="rId6" Target="../media/image80.png" Type="http://schemas.openxmlformats.org/officeDocument/2006/relationships/image"/><Relationship Id="rId7" Target="../media/image81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2.png" Type="http://schemas.openxmlformats.org/officeDocument/2006/relationships/image"/><Relationship Id="rId3" Target="../media/image83.svg" Type="http://schemas.openxmlformats.org/officeDocument/2006/relationships/image"/><Relationship Id="rId4" Target="../media/image84.png" Type="http://schemas.openxmlformats.org/officeDocument/2006/relationships/image"/><Relationship Id="rId5" Target="../media/image85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2C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71872" y="6834642"/>
            <a:ext cx="4798517" cy="4114728"/>
          </a:xfrm>
          <a:custGeom>
            <a:avLst/>
            <a:gdLst/>
            <a:ahLst/>
            <a:cxnLst/>
            <a:rect r="r" b="b" t="t" l="l"/>
            <a:pathLst>
              <a:path h="4114728" w="4798517">
                <a:moveTo>
                  <a:pt x="0" y="0"/>
                </a:moveTo>
                <a:lnTo>
                  <a:pt x="4798517" y="0"/>
                </a:lnTo>
                <a:lnTo>
                  <a:pt x="4798517" y="4114728"/>
                </a:lnTo>
                <a:lnTo>
                  <a:pt x="0" y="41147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400000">
            <a:off x="15558590" y="7410390"/>
            <a:ext cx="3405564" cy="1847519"/>
          </a:xfrm>
          <a:custGeom>
            <a:avLst/>
            <a:gdLst/>
            <a:ahLst/>
            <a:cxnLst/>
            <a:rect r="r" b="b" t="t" l="l"/>
            <a:pathLst>
              <a:path h="1847519" w="3405564">
                <a:moveTo>
                  <a:pt x="0" y="0"/>
                </a:moveTo>
                <a:lnTo>
                  <a:pt x="3405564" y="0"/>
                </a:lnTo>
                <a:lnTo>
                  <a:pt x="3405564" y="1847519"/>
                </a:lnTo>
                <a:lnTo>
                  <a:pt x="0" y="184751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5400000">
            <a:off x="-335891" y="219903"/>
            <a:ext cx="3086361" cy="2646555"/>
          </a:xfrm>
          <a:custGeom>
            <a:avLst/>
            <a:gdLst/>
            <a:ahLst/>
            <a:cxnLst/>
            <a:rect r="r" b="b" t="t" l="l"/>
            <a:pathLst>
              <a:path h="2646555" w="3086361">
                <a:moveTo>
                  <a:pt x="0" y="0"/>
                </a:moveTo>
                <a:lnTo>
                  <a:pt x="3086361" y="0"/>
                </a:lnTo>
                <a:lnTo>
                  <a:pt x="3086361" y="2646555"/>
                </a:lnTo>
                <a:lnTo>
                  <a:pt x="0" y="264655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16258890" y="23348"/>
            <a:ext cx="1926241" cy="2057400"/>
          </a:xfrm>
          <a:custGeom>
            <a:avLst/>
            <a:gdLst/>
            <a:ahLst/>
            <a:cxnLst/>
            <a:rect r="r" b="b" t="t" l="l"/>
            <a:pathLst>
              <a:path h="2057400" w="1926241">
                <a:moveTo>
                  <a:pt x="0" y="0"/>
                </a:moveTo>
                <a:lnTo>
                  <a:pt x="1926241" y="0"/>
                </a:lnTo>
                <a:lnTo>
                  <a:pt x="1926241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279838" y="422580"/>
            <a:ext cx="13728324" cy="1377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sz="7999">
                <a:solidFill>
                  <a:srgbClr val="000000"/>
                </a:solidFill>
                <a:latin typeface="Genty Sans"/>
                <a:ea typeface="Genty Sans"/>
                <a:cs typeface="Genty Sans"/>
                <a:sym typeface="Genty Sans"/>
              </a:rPr>
              <a:t>¿QUÉ ES UN ECOSISTEMA?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530567" y="2004548"/>
            <a:ext cx="13728324" cy="25371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040"/>
              </a:lnSpc>
              <a:spcBef>
                <a:spcPct val="0"/>
              </a:spcBef>
            </a:pPr>
            <a:r>
              <a:rPr lang="en-US" sz="360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Un ecosistema es un lugar de la naturaleza donde viven plantas, animales y otros seres vivos, conjuntamente con cosas que no viven, como el agua, la tierra y el aire. Todos estos elementos se necesitan y trabajan juntos para vivir.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2530567" y="5510651"/>
            <a:ext cx="6677326" cy="3747649"/>
            <a:chOff x="0" y="0"/>
            <a:chExt cx="8903102" cy="499686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903102" cy="4996866"/>
            </a:xfrm>
            <a:custGeom>
              <a:avLst/>
              <a:gdLst/>
              <a:ahLst/>
              <a:cxnLst/>
              <a:rect r="r" b="b" t="t" l="l"/>
              <a:pathLst>
                <a:path h="4996866" w="8903102">
                  <a:moveTo>
                    <a:pt x="0" y="0"/>
                  </a:moveTo>
                  <a:lnTo>
                    <a:pt x="8903102" y="0"/>
                  </a:lnTo>
                  <a:lnTo>
                    <a:pt x="8903102" y="4996866"/>
                  </a:lnTo>
                  <a:lnTo>
                    <a:pt x="0" y="4996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  <a:ln w="76200" cap="sq">
              <a:solidFill>
                <a:srgbClr val="567826"/>
              </a:solidFill>
              <a:prstDash val="solid"/>
              <a:miter/>
            </a:ln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3377898" y="2844184"/>
              <a:ext cx="1232936" cy="858432"/>
            </a:xfrm>
            <a:custGeom>
              <a:avLst/>
              <a:gdLst/>
              <a:ahLst/>
              <a:cxnLst/>
              <a:rect r="r" b="b" t="t" l="l"/>
              <a:pathLst>
                <a:path h="858432" w="1232936">
                  <a:moveTo>
                    <a:pt x="0" y="0"/>
                  </a:moveTo>
                  <a:lnTo>
                    <a:pt x="1232936" y="0"/>
                  </a:lnTo>
                  <a:lnTo>
                    <a:pt x="1232936" y="858431"/>
                  </a:lnTo>
                  <a:lnTo>
                    <a:pt x="0" y="8584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434226" y="3126978"/>
              <a:ext cx="494492" cy="251985"/>
            </a:xfrm>
            <a:custGeom>
              <a:avLst/>
              <a:gdLst/>
              <a:ahLst/>
              <a:cxnLst/>
              <a:rect r="r" b="b" t="t" l="l"/>
              <a:pathLst>
                <a:path h="251985" w="494492">
                  <a:moveTo>
                    <a:pt x="0" y="0"/>
                  </a:moveTo>
                  <a:lnTo>
                    <a:pt x="494493" y="0"/>
                  </a:lnTo>
                  <a:lnTo>
                    <a:pt x="494493" y="251985"/>
                  </a:lnTo>
                  <a:lnTo>
                    <a:pt x="0" y="2519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7200838" y="2533934"/>
              <a:ext cx="562014" cy="624206"/>
            </a:xfrm>
            <a:custGeom>
              <a:avLst/>
              <a:gdLst/>
              <a:ahLst/>
              <a:cxnLst/>
              <a:rect r="r" b="b" t="t" l="l"/>
              <a:pathLst>
                <a:path h="624206" w="562014">
                  <a:moveTo>
                    <a:pt x="0" y="0"/>
                  </a:moveTo>
                  <a:lnTo>
                    <a:pt x="562014" y="0"/>
                  </a:lnTo>
                  <a:lnTo>
                    <a:pt x="562014" y="624206"/>
                  </a:lnTo>
                  <a:lnTo>
                    <a:pt x="0" y="6242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0" t="-5101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6824315" y="2715701"/>
              <a:ext cx="1006271" cy="758477"/>
            </a:xfrm>
            <a:custGeom>
              <a:avLst/>
              <a:gdLst/>
              <a:ahLst/>
              <a:cxnLst/>
              <a:rect r="r" b="b" t="t" l="l"/>
              <a:pathLst>
                <a:path h="758477" w="1006271">
                  <a:moveTo>
                    <a:pt x="0" y="0"/>
                  </a:moveTo>
                  <a:lnTo>
                    <a:pt x="1006271" y="0"/>
                  </a:lnTo>
                  <a:lnTo>
                    <a:pt x="1006271" y="758477"/>
                  </a:lnTo>
                  <a:lnTo>
                    <a:pt x="0" y="7584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1957650" y="1667706"/>
              <a:ext cx="141842" cy="354605"/>
            </a:xfrm>
            <a:custGeom>
              <a:avLst/>
              <a:gdLst/>
              <a:ahLst/>
              <a:cxnLst/>
              <a:rect r="r" b="b" t="t" l="l"/>
              <a:pathLst>
                <a:path h="354605" w="141842">
                  <a:moveTo>
                    <a:pt x="0" y="0"/>
                  </a:moveTo>
                  <a:lnTo>
                    <a:pt x="141842" y="0"/>
                  </a:lnTo>
                  <a:lnTo>
                    <a:pt x="141842" y="354605"/>
                  </a:lnTo>
                  <a:lnTo>
                    <a:pt x="0" y="3546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1313611">
              <a:off x="4993394" y="702294"/>
              <a:ext cx="1538504" cy="965411"/>
            </a:xfrm>
            <a:custGeom>
              <a:avLst/>
              <a:gdLst/>
              <a:ahLst/>
              <a:cxnLst/>
              <a:rect r="r" b="b" t="t" l="l"/>
              <a:pathLst>
                <a:path h="965411" w="1538504">
                  <a:moveTo>
                    <a:pt x="0" y="0"/>
                  </a:moveTo>
                  <a:lnTo>
                    <a:pt x="1538503" y="0"/>
                  </a:lnTo>
                  <a:lnTo>
                    <a:pt x="1538503" y="965412"/>
                  </a:lnTo>
                  <a:lnTo>
                    <a:pt x="0" y="9654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5762645" y="1747743"/>
              <a:ext cx="429305" cy="343981"/>
            </a:xfrm>
            <a:custGeom>
              <a:avLst/>
              <a:gdLst/>
              <a:ahLst/>
              <a:cxnLst/>
              <a:rect r="r" b="b" t="t" l="l"/>
              <a:pathLst>
                <a:path h="343981" w="429305">
                  <a:moveTo>
                    <a:pt x="0" y="0"/>
                  </a:moveTo>
                  <a:lnTo>
                    <a:pt x="429306" y="0"/>
                  </a:lnTo>
                  <a:lnTo>
                    <a:pt x="429306" y="343980"/>
                  </a:lnTo>
                  <a:lnTo>
                    <a:pt x="0" y="3439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261030" y="2814209"/>
              <a:ext cx="1137138" cy="561462"/>
            </a:xfrm>
            <a:custGeom>
              <a:avLst/>
              <a:gdLst/>
              <a:ahLst/>
              <a:cxnLst/>
              <a:rect r="r" b="b" t="t" l="l"/>
              <a:pathLst>
                <a:path h="561462" w="1137138">
                  <a:moveTo>
                    <a:pt x="0" y="0"/>
                  </a:moveTo>
                  <a:lnTo>
                    <a:pt x="1137138" y="0"/>
                  </a:lnTo>
                  <a:lnTo>
                    <a:pt x="1137138" y="561461"/>
                  </a:lnTo>
                  <a:lnTo>
                    <a:pt x="0" y="5614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2028571" y="3849077"/>
              <a:ext cx="1415484" cy="642730"/>
            </a:xfrm>
            <a:custGeom>
              <a:avLst/>
              <a:gdLst/>
              <a:ahLst/>
              <a:cxnLst/>
              <a:rect r="r" b="b" t="t" l="l"/>
              <a:pathLst>
                <a:path h="642730" w="1415484">
                  <a:moveTo>
                    <a:pt x="0" y="0"/>
                  </a:moveTo>
                  <a:lnTo>
                    <a:pt x="1415484" y="0"/>
                  </a:lnTo>
                  <a:lnTo>
                    <a:pt x="1415484" y="642731"/>
                  </a:lnTo>
                  <a:lnTo>
                    <a:pt x="0" y="6427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>
                <a:extLst>
                  <a:ext uri="{96DAC541-7B7A-43D3-8B79-37D633B846F1}">
                    <asvg:svgBlip xmlns:asvg="http://schemas.microsoft.com/office/drawing/2016/SVG/main" r:embed="rId22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1347180" y="3990239"/>
              <a:ext cx="482419" cy="360407"/>
            </a:xfrm>
            <a:custGeom>
              <a:avLst/>
              <a:gdLst/>
              <a:ahLst/>
              <a:cxnLst/>
              <a:rect r="r" b="b" t="t" l="l"/>
              <a:pathLst>
                <a:path h="360407" w="482419">
                  <a:moveTo>
                    <a:pt x="0" y="0"/>
                  </a:moveTo>
                  <a:lnTo>
                    <a:pt x="482419" y="0"/>
                  </a:lnTo>
                  <a:lnTo>
                    <a:pt x="482419" y="360407"/>
                  </a:lnTo>
                  <a:lnTo>
                    <a:pt x="0" y="3604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/>
              <a:stretch>
                <a:fillRect l="0" t="0" r="0" b="0"/>
              </a:stretch>
            </a:blip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4988745" y="3579321"/>
              <a:ext cx="688161" cy="1013865"/>
            </a:xfrm>
            <a:custGeom>
              <a:avLst/>
              <a:gdLst/>
              <a:ahLst/>
              <a:cxnLst/>
              <a:rect r="r" b="b" t="t" l="l"/>
              <a:pathLst>
                <a:path h="1013865" w="688161">
                  <a:moveTo>
                    <a:pt x="0" y="0"/>
                  </a:moveTo>
                  <a:lnTo>
                    <a:pt x="688161" y="0"/>
                  </a:lnTo>
                  <a:lnTo>
                    <a:pt x="688161" y="1013865"/>
                  </a:lnTo>
                  <a:lnTo>
                    <a:pt x="0" y="10138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/>
              <a:stretch>
                <a:fillRect l="0" t="0" r="0" b="0"/>
              </a:stretch>
            </a:blip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629697" y="3686141"/>
              <a:ext cx="717484" cy="484301"/>
            </a:xfrm>
            <a:custGeom>
              <a:avLst/>
              <a:gdLst/>
              <a:ahLst/>
              <a:cxnLst/>
              <a:rect r="r" b="b" t="t" l="l"/>
              <a:pathLst>
                <a:path h="484301" w="717484">
                  <a:moveTo>
                    <a:pt x="0" y="0"/>
                  </a:moveTo>
                  <a:lnTo>
                    <a:pt x="717483" y="0"/>
                  </a:lnTo>
                  <a:lnTo>
                    <a:pt x="717483" y="484302"/>
                  </a:lnTo>
                  <a:lnTo>
                    <a:pt x="0" y="4843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5"/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1846782" y="3579321"/>
              <a:ext cx="275613" cy="269756"/>
            </a:xfrm>
            <a:custGeom>
              <a:avLst/>
              <a:gdLst/>
              <a:ahLst/>
              <a:cxnLst/>
              <a:rect r="r" b="b" t="t" l="l"/>
              <a:pathLst>
                <a:path h="269756" w="275613">
                  <a:moveTo>
                    <a:pt x="0" y="0"/>
                  </a:moveTo>
                  <a:lnTo>
                    <a:pt x="275614" y="0"/>
                  </a:lnTo>
                  <a:lnTo>
                    <a:pt x="275614" y="269756"/>
                  </a:lnTo>
                  <a:lnTo>
                    <a:pt x="0" y="2697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>
                <a:extLs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23" id="23"/>
          <p:cNvSpPr txBox="true"/>
          <p:nvPr/>
        </p:nvSpPr>
        <p:spPr>
          <a:xfrm rot="0">
            <a:off x="9938130" y="5666038"/>
            <a:ext cx="6320760" cy="31752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040"/>
              </a:lnSpc>
              <a:spcBef>
                <a:spcPct val="0"/>
              </a:spcBef>
            </a:pPr>
            <a:r>
              <a:rPr lang="en-US" sz="360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Un ecosistema es como una gran familia: todos los que viven, sean vivos o no vivos, se ayudan y se necesitan.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2C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-1311846" y="-256890"/>
            <a:ext cx="4798601" cy="4114800"/>
          </a:xfrm>
          <a:custGeom>
            <a:avLst/>
            <a:gdLst/>
            <a:ahLst/>
            <a:cxnLst/>
            <a:rect r="r" b="b" t="t" l="l"/>
            <a:pathLst>
              <a:path h="4114800" w="4798601">
                <a:moveTo>
                  <a:pt x="0" y="0"/>
                </a:moveTo>
                <a:lnTo>
                  <a:pt x="4798601" y="0"/>
                </a:lnTo>
                <a:lnTo>
                  <a:pt x="479860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400000">
            <a:off x="14662094" y="7282898"/>
            <a:ext cx="4893438" cy="2740325"/>
          </a:xfrm>
          <a:custGeom>
            <a:avLst/>
            <a:gdLst/>
            <a:ahLst/>
            <a:cxnLst/>
            <a:rect r="r" b="b" t="t" l="l"/>
            <a:pathLst>
              <a:path h="2740325" w="4893438">
                <a:moveTo>
                  <a:pt x="0" y="0"/>
                </a:moveTo>
                <a:lnTo>
                  <a:pt x="4893438" y="0"/>
                </a:lnTo>
                <a:lnTo>
                  <a:pt x="4893438" y="2740325"/>
                </a:lnTo>
                <a:lnTo>
                  <a:pt x="0" y="27403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9042" y="8738446"/>
            <a:ext cx="4893438" cy="2740325"/>
          </a:xfrm>
          <a:custGeom>
            <a:avLst/>
            <a:gdLst/>
            <a:ahLst/>
            <a:cxnLst/>
            <a:rect r="r" b="b" t="t" l="l"/>
            <a:pathLst>
              <a:path h="2740325" w="4893438">
                <a:moveTo>
                  <a:pt x="0" y="0"/>
                </a:moveTo>
                <a:lnTo>
                  <a:pt x="4893438" y="0"/>
                </a:lnTo>
                <a:lnTo>
                  <a:pt x="4893438" y="2740325"/>
                </a:lnTo>
                <a:lnTo>
                  <a:pt x="0" y="27403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9754106" y="6644670"/>
            <a:ext cx="7439351" cy="18990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En el mismo lago, el agua, el barro del fondo, el sol y el aire también son parte esencial.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889112" y="3602065"/>
            <a:ext cx="7321237" cy="6399975"/>
          </a:xfrm>
          <a:custGeom>
            <a:avLst/>
            <a:gdLst/>
            <a:ahLst/>
            <a:cxnLst/>
            <a:rect r="r" b="b" t="t" l="l"/>
            <a:pathLst>
              <a:path h="6399975" w="7321237">
                <a:moveTo>
                  <a:pt x="0" y="0"/>
                </a:moveTo>
                <a:lnTo>
                  <a:pt x="7321237" y="0"/>
                </a:lnTo>
                <a:lnTo>
                  <a:pt x="7321237" y="6399975"/>
                </a:lnTo>
                <a:lnTo>
                  <a:pt x="0" y="639997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953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8079171" y="8087029"/>
            <a:ext cx="1015410" cy="686787"/>
          </a:xfrm>
          <a:custGeom>
            <a:avLst/>
            <a:gdLst/>
            <a:ahLst/>
            <a:cxnLst/>
            <a:rect r="r" b="b" t="t" l="l"/>
            <a:pathLst>
              <a:path h="686787" w="1015410">
                <a:moveTo>
                  <a:pt x="0" y="0"/>
                </a:moveTo>
                <a:lnTo>
                  <a:pt x="1015410" y="0"/>
                </a:lnTo>
                <a:lnTo>
                  <a:pt x="1015410" y="686786"/>
                </a:lnTo>
                <a:lnTo>
                  <a:pt x="0" y="68678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833317" y="7094862"/>
            <a:ext cx="1120292" cy="602157"/>
          </a:xfrm>
          <a:custGeom>
            <a:avLst/>
            <a:gdLst/>
            <a:ahLst/>
            <a:cxnLst/>
            <a:rect r="r" b="b" t="t" l="l"/>
            <a:pathLst>
              <a:path h="602157" w="1120292">
                <a:moveTo>
                  <a:pt x="0" y="0"/>
                </a:moveTo>
                <a:lnTo>
                  <a:pt x="1120292" y="0"/>
                </a:lnTo>
                <a:lnTo>
                  <a:pt x="1120292" y="602157"/>
                </a:lnTo>
                <a:lnTo>
                  <a:pt x="0" y="60215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7092291" y="8653060"/>
            <a:ext cx="726394" cy="574512"/>
          </a:xfrm>
          <a:custGeom>
            <a:avLst/>
            <a:gdLst/>
            <a:ahLst/>
            <a:cxnLst/>
            <a:rect r="r" b="b" t="t" l="l"/>
            <a:pathLst>
              <a:path h="574512" w="726394">
                <a:moveTo>
                  <a:pt x="0" y="0"/>
                </a:moveTo>
                <a:lnTo>
                  <a:pt x="726395" y="0"/>
                </a:lnTo>
                <a:lnTo>
                  <a:pt x="726395" y="574512"/>
                </a:lnTo>
                <a:lnTo>
                  <a:pt x="0" y="57451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6668035" y="6017392"/>
            <a:ext cx="243606" cy="287017"/>
          </a:xfrm>
          <a:custGeom>
            <a:avLst/>
            <a:gdLst/>
            <a:ahLst/>
            <a:cxnLst/>
            <a:rect r="r" b="b" t="t" l="l"/>
            <a:pathLst>
              <a:path h="287017" w="243606">
                <a:moveTo>
                  <a:pt x="0" y="0"/>
                </a:moveTo>
                <a:lnTo>
                  <a:pt x="243606" y="0"/>
                </a:lnTo>
                <a:lnTo>
                  <a:pt x="243606" y="287018"/>
                </a:lnTo>
                <a:lnTo>
                  <a:pt x="0" y="28701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6200906" y="6017392"/>
            <a:ext cx="218532" cy="242477"/>
          </a:xfrm>
          <a:custGeom>
            <a:avLst/>
            <a:gdLst/>
            <a:ahLst/>
            <a:cxnLst/>
            <a:rect r="r" b="b" t="t" l="l"/>
            <a:pathLst>
              <a:path h="242477" w="218532">
                <a:moveTo>
                  <a:pt x="0" y="0"/>
                </a:moveTo>
                <a:lnTo>
                  <a:pt x="218532" y="0"/>
                </a:lnTo>
                <a:lnTo>
                  <a:pt x="218532" y="242477"/>
                </a:lnTo>
                <a:lnTo>
                  <a:pt x="0" y="242477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4962480" y="9539007"/>
            <a:ext cx="524683" cy="463033"/>
          </a:xfrm>
          <a:custGeom>
            <a:avLst/>
            <a:gdLst/>
            <a:ahLst/>
            <a:cxnLst/>
            <a:rect r="r" b="b" t="t" l="l"/>
            <a:pathLst>
              <a:path h="463033" w="524683">
                <a:moveTo>
                  <a:pt x="0" y="0"/>
                </a:moveTo>
                <a:lnTo>
                  <a:pt x="524683" y="0"/>
                </a:lnTo>
                <a:lnTo>
                  <a:pt x="524683" y="463033"/>
                </a:lnTo>
                <a:lnTo>
                  <a:pt x="0" y="46303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6098421" y="7933379"/>
            <a:ext cx="571231" cy="356305"/>
          </a:xfrm>
          <a:custGeom>
            <a:avLst/>
            <a:gdLst/>
            <a:ahLst/>
            <a:cxnLst/>
            <a:rect r="r" b="b" t="t" l="l"/>
            <a:pathLst>
              <a:path h="356305" w="571231">
                <a:moveTo>
                  <a:pt x="0" y="0"/>
                </a:moveTo>
                <a:lnTo>
                  <a:pt x="571231" y="0"/>
                </a:lnTo>
                <a:lnTo>
                  <a:pt x="571231" y="356306"/>
                </a:lnTo>
                <a:lnTo>
                  <a:pt x="0" y="356306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7092291" y="8161638"/>
            <a:ext cx="564240" cy="268784"/>
          </a:xfrm>
          <a:custGeom>
            <a:avLst/>
            <a:gdLst/>
            <a:ahLst/>
            <a:cxnLst/>
            <a:rect r="r" b="b" t="t" l="l"/>
            <a:pathLst>
              <a:path h="268784" w="564240">
                <a:moveTo>
                  <a:pt x="0" y="0"/>
                </a:moveTo>
                <a:lnTo>
                  <a:pt x="564241" y="0"/>
                </a:lnTo>
                <a:lnTo>
                  <a:pt x="564241" y="268784"/>
                </a:lnTo>
                <a:lnTo>
                  <a:pt x="0" y="268784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4124481" y="8067771"/>
            <a:ext cx="564240" cy="268784"/>
          </a:xfrm>
          <a:custGeom>
            <a:avLst/>
            <a:gdLst/>
            <a:ahLst/>
            <a:cxnLst/>
            <a:rect r="r" b="b" t="t" l="l"/>
            <a:pathLst>
              <a:path h="268784" w="564240">
                <a:moveTo>
                  <a:pt x="0" y="0"/>
                </a:moveTo>
                <a:lnTo>
                  <a:pt x="564240" y="0"/>
                </a:lnTo>
                <a:lnTo>
                  <a:pt x="564240" y="268784"/>
                </a:lnTo>
                <a:lnTo>
                  <a:pt x="0" y="268784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3462484" y="7798988"/>
            <a:ext cx="564240" cy="268784"/>
          </a:xfrm>
          <a:custGeom>
            <a:avLst/>
            <a:gdLst/>
            <a:ahLst/>
            <a:cxnLst/>
            <a:rect r="r" b="b" t="t" l="l"/>
            <a:pathLst>
              <a:path h="268784" w="564240">
                <a:moveTo>
                  <a:pt x="0" y="0"/>
                </a:moveTo>
                <a:lnTo>
                  <a:pt x="564240" y="0"/>
                </a:lnTo>
                <a:lnTo>
                  <a:pt x="564240" y="268783"/>
                </a:lnTo>
                <a:lnTo>
                  <a:pt x="0" y="26878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7382811" y="7632301"/>
            <a:ext cx="564240" cy="268784"/>
          </a:xfrm>
          <a:custGeom>
            <a:avLst/>
            <a:gdLst/>
            <a:ahLst/>
            <a:cxnLst/>
            <a:rect r="r" b="b" t="t" l="l"/>
            <a:pathLst>
              <a:path h="268784" w="564240">
                <a:moveTo>
                  <a:pt x="0" y="0"/>
                </a:moveTo>
                <a:lnTo>
                  <a:pt x="564241" y="0"/>
                </a:lnTo>
                <a:lnTo>
                  <a:pt x="564241" y="268784"/>
                </a:lnTo>
                <a:lnTo>
                  <a:pt x="0" y="268784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3462484" y="5786118"/>
            <a:ext cx="722733" cy="462549"/>
          </a:xfrm>
          <a:custGeom>
            <a:avLst/>
            <a:gdLst/>
            <a:ahLst/>
            <a:cxnLst/>
            <a:rect r="r" b="b" t="t" l="l"/>
            <a:pathLst>
              <a:path h="462549" w="722733">
                <a:moveTo>
                  <a:pt x="0" y="0"/>
                </a:moveTo>
                <a:lnTo>
                  <a:pt x="722733" y="0"/>
                </a:lnTo>
                <a:lnTo>
                  <a:pt x="722733" y="462549"/>
                </a:lnTo>
                <a:lnTo>
                  <a:pt x="0" y="46254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4438989" y="5450102"/>
            <a:ext cx="523491" cy="511117"/>
          </a:xfrm>
          <a:custGeom>
            <a:avLst/>
            <a:gdLst/>
            <a:ahLst/>
            <a:cxnLst/>
            <a:rect r="r" b="b" t="t" l="l"/>
            <a:pathLst>
              <a:path h="511117" w="523491">
                <a:moveTo>
                  <a:pt x="0" y="0"/>
                </a:moveTo>
                <a:lnTo>
                  <a:pt x="523491" y="0"/>
                </a:lnTo>
                <a:lnTo>
                  <a:pt x="523491" y="511117"/>
                </a:lnTo>
                <a:lnTo>
                  <a:pt x="0" y="511117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4102643" y="4691637"/>
            <a:ext cx="607915" cy="641151"/>
          </a:xfrm>
          <a:custGeom>
            <a:avLst/>
            <a:gdLst/>
            <a:ahLst/>
            <a:cxnLst/>
            <a:rect r="r" b="b" t="t" l="l"/>
            <a:pathLst>
              <a:path h="641151" w="607915">
                <a:moveTo>
                  <a:pt x="0" y="0"/>
                </a:moveTo>
                <a:lnTo>
                  <a:pt x="607915" y="0"/>
                </a:lnTo>
                <a:lnTo>
                  <a:pt x="607915" y="641151"/>
                </a:lnTo>
                <a:lnTo>
                  <a:pt x="0" y="641151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3144854" y="8430422"/>
            <a:ext cx="964777" cy="413258"/>
          </a:xfrm>
          <a:custGeom>
            <a:avLst/>
            <a:gdLst/>
            <a:ahLst/>
            <a:cxnLst/>
            <a:rect r="r" b="b" t="t" l="l"/>
            <a:pathLst>
              <a:path h="413258" w="964777">
                <a:moveTo>
                  <a:pt x="0" y="0"/>
                </a:moveTo>
                <a:lnTo>
                  <a:pt x="964777" y="0"/>
                </a:lnTo>
                <a:lnTo>
                  <a:pt x="964777" y="413258"/>
                </a:lnTo>
                <a:lnTo>
                  <a:pt x="0" y="413258"/>
                </a:lnTo>
                <a:lnTo>
                  <a:pt x="0" y="0"/>
                </a:lnTo>
                <a:close/>
              </a:path>
            </a:pathLst>
          </a:custGeom>
          <a:blipFill>
            <a:blip r:embed="rId28"/>
            <a:stretch>
              <a:fillRect l="0" t="-4666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7833317" y="3893758"/>
            <a:ext cx="1120292" cy="1145279"/>
          </a:xfrm>
          <a:custGeom>
            <a:avLst/>
            <a:gdLst/>
            <a:ahLst/>
            <a:cxnLst/>
            <a:rect r="r" b="b" t="t" l="l"/>
            <a:pathLst>
              <a:path h="1145279" w="1120292">
                <a:moveTo>
                  <a:pt x="0" y="0"/>
                </a:moveTo>
                <a:lnTo>
                  <a:pt x="1120292" y="0"/>
                </a:lnTo>
                <a:lnTo>
                  <a:pt x="1120292" y="1145280"/>
                </a:lnTo>
                <a:lnTo>
                  <a:pt x="0" y="1145280"/>
                </a:lnTo>
                <a:lnTo>
                  <a:pt x="0" y="0"/>
                </a:lnTo>
                <a:close/>
              </a:path>
            </a:pathLst>
          </a:custGeom>
          <a:blipFill>
            <a:blip r:embed="rId29"/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2515761" y="404803"/>
            <a:ext cx="13728324" cy="1377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sz="7999">
                <a:solidFill>
                  <a:srgbClr val="000000"/>
                </a:solidFill>
                <a:latin typeface="Genty Sans"/>
                <a:ea typeface="Genty Sans"/>
                <a:cs typeface="Genty Sans"/>
                <a:sym typeface="Genty Sans"/>
              </a:rPr>
              <a:t>PARTES DE UN ECOSISTEMA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2279838" y="1735108"/>
            <a:ext cx="13728324" cy="18990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040"/>
              </a:lnSpc>
              <a:spcBef>
                <a:spcPct val="0"/>
              </a:spcBef>
            </a:pPr>
            <a:r>
              <a:rPr lang="en-US" sz="360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Un ecosistema está formado por seres vivos y por elementos que no viven. Los dos son igual de  importantes  para que el ecosistema funcione.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9754106" y="4462471"/>
            <a:ext cx="7505194" cy="18990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En un lago, las algas, los peces, las ranas, los insectos y las aves forman parte de los seres vivos.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2C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-1311846" y="-256890"/>
            <a:ext cx="4798601" cy="4114800"/>
          </a:xfrm>
          <a:custGeom>
            <a:avLst/>
            <a:gdLst/>
            <a:ahLst/>
            <a:cxnLst/>
            <a:rect r="r" b="b" t="t" l="l"/>
            <a:pathLst>
              <a:path h="4114800" w="4798601">
                <a:moveTo>
                  <a:pt x="0" y="0"/>
                </a:moveTo>
                <a:lnTo>
                  <a:pt x="4798601" y="0"/>
                </a:lnTo>
                <a:lnTo>
                  <a:pt x="479860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400000">
            <a:off x="14471119" y="6842138"/>
            <a:ext cx="4893438" cy="2740325"/>
          </a:xfrm>
          <a:custGeom>
            <a:avLst/>
            <a:gdLst/>
            <a:ahLst/>
            <a:cxnLst/>
            <a:rect r="r" b="b" t="t" l="l"/>
            <a:pathLst>
              <a:path h="2740325" w="4893438">
                <a:moveTo>
                  <a:pt x="0" y="0"/>
                </a:moveTo>
                <a:lnTo>
                  <a:pt x="4893437" y="0"/>
                </a:lnTo>
                <a:lnTo>
                  <a:pt x="4893437" y="2740325"/>
                </a:lnTo>
                <a:lnTo>
                  <a:pt x="0" y="27403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87454" y="2839576"/>
            <a:ext cx="3867912" cy="4114800"/>
          </a:xfrm>
          <a:custGeom>
            <a:avLst/>
            <a:gdLst/>
            <a:ahLst/>
            <a:cxnLst/>
            <a:rect r="r" b="b" t="t" l="l"/>
            <a:pathLst>
              <a:path h="4114800" w="3867912">
                <a:moveTo>
                  <a:pt x="0" y="0"/>
                </a:moveTo>
                <a:lnTo>
                  <a:pt x="3867912" y="0"/>
                </a:lnTo>
                <a:lnTo>
                  <a:pt x="386791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5587015" y="1724310"/>
            <a:ext cx="7113970" cy="6228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040"/>
              </a:lnSpc>
              <a:spcBef>
                <a:spcPct val="0"/>
              </a:spcBef>
            </a:pPr>
            <a:r>
              <a:rPr lang="en-US" b="true" sz="3600">
                <a:solidFill>
                  <a:srgbClr val="000000"/>
                </a:solidFill>
                <a:latin typeface="Gotham Bold"/>
                <a:ea typeface="Gotham Bold"/>
                <a:cs typeface="Gotham Bold"/>
                <a:sym typeface="Gotham Bold"/>
              </a:rPr>
              <a:t>Los seres vivos (bióticos)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021234" y="5995867"/>
            <a:ext cx="12296820" cy="14783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852"/>
              </a:lnSpc>
            </a:pPr>
            <a:r>
              <a:rPr lang="en-US" sz="360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Hongos y bacterias: deshacen los restos de hojas y animales muertos y devuelven los nutrientes a la tierra.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055431" y="2763376"/>
            <a:ext cx="13262623" cy="12609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  <a:spcBef>
                <a:spcPct val="0"/>
              </a:spcBef>
            </a:pPr>
            <a:r>
              <a:rPr lang="en-US" sz="360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Plantas: fabrican su propia comida con la </a:t>
            </a:r>
            <a:r>
              <a:rPr lang="en-US" sz="360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energía del sol y dan alimento y oxígeno.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536382" y="4228395"/>
            <a:ext cx="12781672" cy="12609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  <a:spcBef>
                <a:spcPct val="0"/>
              </a:spcBef>
            </a:pPr>
            <a:r>
              <a:rPr lang="en-US" sz="360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Animales: comen plantas o a otros a</a:t>
            </a:r>
            <a:r>
              <a:rPr lang="en-US" sz="360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nimales y ayudan a mantener el equilibrio.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0" y="7888137"/>
            <a:ext cx="4893438" cy="2740325"/>
          </a:xfrm>
          <a:custGeom>
            <a:avLst/>
            <a:gdLst/>
            <a:ahLst/>
            <a:cxnLst/>
            <a:rect r="r" b="b" t="t" l="l"/>
            <a:pathLst>
              <a:path h="2740325" w="4893438">
                <a:moveTo>
                  <a:pt x="0" y="0"/>
                </a:moveTo>
                <a:lnTo>
                  <a:pt x="4893438" y="0"/>
                </a:lnTo>
                <a:lnTo>
                  <a:pt x="4893438" y="2740326"/>
                </a:lnTo>
                <a:lnTo>
                  <a:pt x="0" y="274032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10800000">
            <a:off x="14639408" y="-148399"/>
            <a:ext cx="4893438" cy="2740325"/>
          </a:xfrm>
          <a:custGeom>
            <a:avLst/>
            <a:gdLst/>
            <a:ahLst/>
            <a:cxnLst/>
            <a:rect r="r" b="b" t="t" l="l"/>
            <a:pathLst>
              <a:path h="2740325" w="4893438">
                <a:moveTo>
                  <a:pt x="0" y="0"/>
                </a:moveTo>
                <a:lnTo>
                  <a:pt x="4893438" y="0"/>
                </a:lnTo>
                <a:lnTo>
                  <a:pt x="4893438" y="2740325"/>
                </a:lnTo>
                <a:lnTo>
                  <a:pt x="0" y="27403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2C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512567">
            <a:off x="-537470" y="-251909"/>
            <a:ext cx="4798601" cy="4114800"/>
          </a:xfrm>
          <a:custGeom>
            <a:avLst/>
            <a:gdLst/>
            <a:ahLst/>
            <a:cxnLst/>
            <a:rect r="r" b="b" t="t" l="l"/>
            <a:pathLst>
              <a:path h="4114800" w="4798601">
                <a:moveTo>
                  <a:pt x="0" y="0"/>
                </a:moveTo>
                <a:lnTo>
                  <a:pt x="4798600" y="0"/>
                </a:lnTo>
                <a:lnTo>
                  <a:pt x="47986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400000">
            <a:off x="14471119" y="7282898"/>
            <a:ext cx="4893438" cy="2740325"/>
          </a:xfrm>
          <a:custGeom>
            <a:avLst/>
            <a:gdLst/>
            <a:ahLst/>
            <a:cxnLst/>
            <a:rect r="r" b="b" t="t" l="l"/>
            <a:pathLst>
              <a:path h="2740325" w="4893438">
                <a:moveTo>
                  <a:pt x="0" y="0"/>
                </a:moveTo>
                <a:lnTo>
                  <a:pt x="4893437" y="0"/>
                </a:lnTo>
                <a:lnTo>
                  <a:pt x="4893437" y="2740325"/>
                </a:lnTo>
                <a:lnTo>
                  <a:pt x="0" y="27403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8700" y="3086100"/>
            <a:ext cx="3867912" cy="4114800"/>
          </a:xfrm>
          <a:custGeom>
            <a:avLst/>
            <a:gdLst/>
            <a:ahLst/>
            <a:cxnLst/>
            <a:rect r="r" b="b" t="t" l="l"/>
            <a:pathLst>
              <a:path h="4114800" w="3867912">
                <a:moveTo>
                  <a:pt x="0" y="0"/>
                </a:moveTo>
                <a:lnTo>
                  <a:pt x="3867912" y="0"/>
                </a:lnTo>
                <a:lnTo>
                  <a:pt x="386791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996677" y="3009900"/>
            <a:ext cx="13262623" cy="12609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Agua: necesaria para beber, crecer y vivir.</a:t>
            </a:r>
          </a:p>
          <a:p>
            <a:pPr algn="l">
              <a:lnSpc>
                <a:spcPts val="5040"/>
              </a:lnSpc>
              <a:spcBef>
                <a:spcPct val="0"/>
              </a:spcBef>
            </a:pPr>
            <a:r>
              <a:rPr lang="en-US" sz="360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Ti</a:t>
            </a:r>
            <a:r>
              <a:rPr lang="en-US" sz="360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erra y piedras: dan nutrientes y refugio.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477628" y="4474919"/>
            <a:ext cx="12781672" cy="12609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  <a:spcBef>
                <a:spcPct val="0"/>
              </a:spcBef>
            </a:pPr>
            <a:r>
              <a:rPr lang="en-US" sz="360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Aire: lleva oxígeno y dióxido de carbono par</a:t>
            </a:r>
            <a:r>
              <a:rPr lang="en-US" sz="360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a respirar y hacer la fotosíntesis.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0" y="7546675"/>
            <a:ext cx="4893438" cy="2740325"/>
          </a:xfrm>
          <a:custGeom>
            <a:avLst/>
            <a:gdLst/>
            <a:ahLst/>
            <a:cxnLst/>
            <a:rect r="r" b="b" t="t" l="l"/>
            <a:pathLst>
              <a:path h="2740325" w="4893438">
                <a:moveTo>
                  <a:pt x="0" y="0"/>
                </a:moveTo>
                <a:lnTo>
                  <a:pt x="4893438" y="0"/>
                </a:lnTo>
                <a:lnTo>
                  <a:pt x="4893438" y="2740325"/>
                </a:lnTo>
                <a:lnTo>
                  <a:pt x="0" y="27403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028700" y="1712395"/>
            <a:ext cx="16230600" cy="6228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b="true" sz="3600">
                <a:solidFill>
                  <a:srgbClr val="000000"/>
                </a:solidFill>
                <a:latin typeface="Gotham Bold"/>
                <a:ea typeface="Gotham Bold"/>
                <a:cs typeface="Gotham Bold"/>
                <a:sym typeface="Gotham Bold"/>
              </a:rPr>
              <a:t>Los elementos que no viven (abióticos)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962480" y="5935906"/>
            <a:ext cx="12296820" cy="12609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  <a:spcBef>
                <a:spcPct val="0"/>
              </a:spcBef>
            </a:pPr>
            <a:r>
              <a:rPr lang="en-US" sz="360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Luz del sol y temperatura: hacen que las plantas puedan crecer y calientan el medio.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-10800000">
            <a:off x="16596432" y="-229567"/>
            <a:ext cx="1905323" cy="2035058"/>
          </a:xfrm>
          <a:custGeom>
            <a:avLst/>
            <a:gdLst/>
            <a:ahLst/>
            <a:cxnLst/>
            <a:rect r="r" b="b" t="t" l="l"/>
            <a:pathLst>
              <a:path h="2035058" w="1905323">
                <a:moveTo>
                  <a:pt x="0" y="0"/>
                </a:moveTo>
                <a:lnTo>
                  <a:pt x="1905323" y="0"/>
                </a:lnTo>
                <a:lnTo>
                  <a:pt x="1905323" y="2035058"/>
                </a:lnTo>
                <a:lnTo>
                  <a:pt x="0" y="203505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2C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-1071442" y="-61059"/>
            <a:ext cx="4798601" cy="4114800"/>
          </a:xfrm>
          <a:custGeom>
            <a:avLst/>
            <a:gdLst/>
            <a:ahLst/>
            <a:cxnLst/>
            <a:rect r="r" b="b" t="t" l="l"/>
            <a:pathLst>
              <a:path h="4114800" w="4798601">
                <a:moveTo>
                  <a:pt x="0" y="0"/>
                </a:moveTo>
                <a:lnTo>
                  <a:pt x="4798600" y="0"/>
                </a:lnTo>
                <a:lnTo>
                  <a:pt x="47986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400000">
            <a:off x="14662094" y="7282898"/>
            <a:ext cx="4893438" cy="2740325"/>
          </a:xfrm>
          <a:custGeom>
            <a:avLst/>
            <a:gdLst/>
            <a:ahLst/>
            <a:cxnLst/>
            <a:rect r="r" b="b" t="t" l="l"/>
            <a:pathLst>
              <a:path h="2740325" w="4893438">
                <a:moveTo>
                  <a:pt x="0" y="0"/>
                </a:moveTo>
                <a:lnTo>
                  <a:pt x="4893438" y="0"/>
                </a:lnTo>
                <a:lnTo>
                  <a:pt x="4893438" y="2740325"/>
                </a:lnTo>
                <a:lnTo>
                  <a:pt x="0" y="27403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505155" y="8359454"/>
            <a:ext cx="4893438" cy="2740325"/>
          </a:xfrm>
          <a:custGeom>
            <a:avLst/>
            <a:gdLst/>
            <a:ahLst/>
            <a:cxnLst/>
            <a:rect r="r" b="b" t="t" l="l"/>
            <a:pathLst>
              <a:path h="2740325" w="4893438">
                <a:moveTo>
                  <a:pt x="0" y="0"/>
                </a:moveTo>
                <a:lnTo>
                  <a:pt x="4893437" y="0"/>
                </a:lnTo>
                <a:lnTo>
                  <a:pt x="4893437" y="2740325"/>
                </a:lnTo>
                <a:lnTo>
                  <a:pt x="0" y="27403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081556" y="487704"/>
            <a:ext cx="12147870" cy="24573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8000">
                <a:solidFill>
                  <a:srgbClr val="000000"/>
                </a:solidFill>
                <a:latin typeface="Genty Sans"/>
                <a:ea typeface="Genty Sans"/>
                <a:cs typeface="Genty Sans"/>
                <a:sym typeface="Genty Sans"/>
              </a:rPr>
              <a:t>RELACIONES DENTRO </a:t>
            </a:r>
          </a:p>
          <a:p>
            <a:pPr algn="ctr">
              <a:lnSpc>
                <a:spcPts val="9600"/>
              </a:lnSpc>
            </a:pPr>
            <a:r>
              <a:rPr lang="en-US" sz="8000">
                <a:solidFill>
                  <a:srgbClr val="000000"/>
                </a:solidFill>
                <a:latin typeface="Genty Sans"/>
                <a:ea typeface="Genty Sans"/>
                <a:cs typeface="Genty Sans"/>
                <a:sym typeface="Genty Sans"/>
              </a:rPr>
              <a:t>DEL ECOSISTEMA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2935530"/>
            <a:ext cx="16230600" cy="10952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320"/>
              </a:lnSpc>
            </a:pPr>
            <a:r>
              <a:rPr lang="en-US" sz="360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Los seres vivos de un ecosistema están unidos entre ellos porque necesitan comida y energía para vivir.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291329" y="4386116"/>
            <a:ext cx="13728324" cy="32666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777240" indent="-388620" lvl="1">
              <a:lnSpc>
                <a:spcPts val="432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Las plantas hacen su alimento con el sol (la fotosíntesis).</a:t>
            </a:r>
          </a:p>
          <a:p>
            <a:pPr algn="just" marL="777240" indent="-388620" lvl="1">
              <a:lnSpc>
                <a:spcPts val="432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Los animales herbívoros comen plantas.</a:t>
            </a:r>
          </a:p>
          <a:p>
            <a:pPr algn="just" marL="777240" indent="-388620" lvl="1">
              <a:lnSpc>
                <a:spcPts val="432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Los animales carnívoros  comen otros animales.</a:t>
            </a:r>
          </a:p>
          <a:p>
            <a:pPr algn="just" marL="777240" indent="-388620" lvl="1">
              <a:lnSpc>
                <a:spcPts val="432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Los descomponedores (hongos, gusanos, bacterias) deshacen los restos y devuelven los nutrientes a la tierra.</a:t>
            </a:r>
          </a:p>
          <a:p>
            <a:pPr algn="just">
              <a:lnSpc>
                <a:spcPts val="4320"/>
              </a:lnSpc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7643219"/>
            <a:ext cx="16230600" cy="5523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320"/>
              </a:lnSpc>
            </a:pPr>
            <a:r>
              <a:rPr lang="en-US" sz="360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En un ecosistema, todos dependen los unos de los otros para vivir.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-10800000">
            <a:off x="16596432" y="-229567"/>
            <a:ext cx="1905323" cy="2035058"/>
          </a:xfrm>
          <a:custGeom>
            <a:avLst/>
            <a:gdLst/>
            <a:ahLst/>
            <a:cxnLst/>
            <a:rect r="r" b="b" t="t" l="l"/>
            <a:pathLst>
              <a:path h="2035058" w="1905323">
                <a:moveTo>
                  <a:pt x="0" y="0"/>
                </a:moveTo>
                <a:lnTo>
                  <a:pt x="1905323" y="0"/>
                </a:lnTo>
                <a:lnTo>
                  <a:pt x="1905323" y="2035058"/>
                </a:lnTo>
                <a:lnTo>
                  <a:pt x="0" y="20350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2C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71176">
            <a:off x="15122840" y="7109117"/>
            <a:ext cx="3912091" cy="2821596"/>
          </a:xfrm>
          <a:custGeom>
            <a:avLst/>
            <a:gdLst/>
            <a:ahLst/>
            <a:cxnLst/>
            <a:rect r="r" b="b" t="t" l="l"/>
            <a:pathLst>
              <a:path h="2821596" w="3912091">
                <a:moveTo>
                  <a:pt x="0" y="0"/>
                </a:moveTo>
                <a:lnTo>
                  <a:pt x="3912091" y="0"/>
                </a:lnTo>
                <a:lnTo>
                  <a:pt x="3912091" y="2821596"/>
                </a:lnTo>
                <a:lnTo>
                  <a:pt x="0" y="28215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624698" y="4009729"/>
            <a:ext cx="9256068" cy="60304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320"/>
              </a:lnSpc>
            </a:pPr>
            <a:r>
              <a:rPr lang="en-US" sz="360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El lobo es un carnívoro. Se come a animales como el ciervo y así consigue la energía que había pasado del sol a la planta, de la planta al ciervo y del ciervo al lobo.</a:t>
            </a:r>
          </a:p>
          <a:p>
            <a:pPr algn="just">
              <a:lnSpc>
                <a:spcPts val="4320"/>
              </a:lnSpc>
            </a:pPr>
            <a:r>
              <a:rPr lang="en-US" sz="360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Cuando un animal o una planta muere, los hongos y las bacterias se comen los restos y los convierten en nutrientes.</a:t>
            </a:r>
          </a:p>
          <a:p>
            <a:pPr algn="just">
              <a:lnSpc>
                <a:spcPts val="4320"/>
              </a:lnSpc>
            </a:pPr>
            <a:r>
              <a:rPr lang="en-US" sz="360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Gracias a esto las plantas pueden crecer y todo vuelve a empezar. </a:t>
            </a:r>
          </a:p>
          <a:p>
            <a:pPr algn="just">
              <a:lnSpc>
                <a:spcPts val="5040"/>
              </a:lnSpc>
              <a:spcBef>
                <a:spcPct val="0"/>
              </a:spcBef>
            </a:pPr>
          </a:p>
        </p:txBody>
      </p:sp>
      <p:grpSp>
        <p:nvGrpSpPr>
          <p:cNvPr name="Group 4" id="4"/>
          <p:cNvGrpSpPr/>
          <p:nvPr/>
        </p:nvGrpSpPr>
        <p:grpSpPr>
          <a:xfrm rot="0">
            <a:off x="416657" y="5795703"/>
            <a:ext cx="1877600" cy="1877600"/>
            <a:chOff x="0" y="0"/>
            <a:chExt cx="812800" cy="81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39342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5400000">
            <a:off x="-640288" y="261950"/>
            <a:ext cx="3540879" cy="2642381"/>
          </a:xfrm>
          <a:custGeom>
            <a:avLst/>
            <a:gdLst/>
            <a:ahLst/>
            <a:cxnLst/>
            <a:rect r="r" b="b" t="t" l="l"/>
            <a:pathLst>
              <a:path h="2642381" w="3540879">
                <a:moveTo>
                  <a:pt x="0" y="0"/>
                </a:moveTo>
                <a:lnTo>
                  <a:pt x="3540879" y="0"/>
                </a:lnTo>
                <a:lnTo>
                  <a:pt x="3540879" y="2642381"/>
                </a:lnTo>
                <a:lnTo>
                  <a:pt x="0" y="26423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10800000">
            <a:off x="15714427" y="-187300"/>
            <a:ext cx="2728917" cy="2340046"/>
          </a:xfrm>
          <a:custGeom>
            <a:avLst/>
            <a:gdLst/>
            <a:ahLst/>
            <a:cxnLst/>
            <a:rect r="r" b="b" t="t" l="l"/>
            <a:pathLst>
              <a:path h="2340046" w="2728917">
                <a:moveTo>
                  <a:pt x="0" y="0"/>
                </a:moveTo>
                <a:lnTo>
                  <a:pt x="2728917" y="0"/>
                </a:lnTo>
                <a:lnTo>
                  <a:pt x="2728917" y="2340047"/>
                </a:lnTo>
                <a:lnTo>
                  <a:pt x="0" y="23400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877600" y="1713228"/>
            <a:ext cx="14840981" cy="27237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320"/>
              </a:lnSpc>
            </a:pPr>
            <a:r>
              <a:rPr lang="en-US" sz="360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Todo empieza con las plantas. Ellas fabrican su comida con el sol, el agua y el aire. Son la base de todo.</a:t>
            </a:r>
          </a:p>
          <a:p>
            <a:pPr algn="just">
              <a:lnSpc>
                <a:spcPts val="4320"/>
              </a:lnSpc>
            </a:pPr>
            <a:r>
              <a:rPr lang="en-US" sz="360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El ciervo es un animal herbívoro, solo se alimenta de plantas. Cuando come, coge la energía que la planta había obtenido del sol.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683433" y="4958054"/>
            <a:ext cx="1344048" cy="2715249"/>
          </a:xfrm>
          <a:custGeom>
            <a:avLst/>
            <a:gdLst/>
            <a:ahLst/>
            <a:cxnLst/>
            <a:rect r="r" b="b" t="t" l="l"/>
            <a:pathLst>
              <a:path h="2715249" w="1344048">
                <a:moveTo>
                  <a:pt x="0" y="0"/>
                </a:moveTo>
                <a:lnTo>
                  <a:pt x="1344048" y="0"/>
                </a:lnTo>
                <a:lnTo>
                  <a:pt x="1344048" y="2715249"/>
                </a:lnTo>
                <a:lnTo>
                  <a:pt x="0" y="271524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2955487" y="4367496"/>
            <a:ext cx="1877600" cy="1877600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39342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0">
            <a:off x="3136771" y="4437006"/>
            <a:ext cx="1554957" cy="1808089"/>
          </a:xfrm>
          <a:custGeom>
            <a:avLst/>
            <a:gdLst/>
            <a:ahLst/>
            <a:cxnLst/>
            <a:rect r="r" b="b" t="t" l="l"/>
            <a:pathLst>
              <a:path h="1808089" w="1554957">
                <a:moveTo>
                  <a:pt x="0" y="0"/>
                </a:moveTo>
                <a:lnTo>
                  <a:pt x="1554957" y="0"/>
                </a:lnTo>
                <a:lnTo>
                  <a:pt x="1554957" y="1808090"/>
                </a:lnTo>
                <a:lnTo>
                  <a:pt x="0" y="180809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2955487" y="7879433"/>
            <a:ext cx="1877600" cy="1877600"/>
            <a:chOff x="0" y="0"/>
            <a:chExt cx="81280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39342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5642712" y="5795703"/>
            <a:ext cx="1877600" cy="1877600"/>
            <a:chOff x="0" y="0"/>
            <a:chExt cx="812800" cy="8128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67826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5642712" y="5795703"/>
            <a:ext cx="1877600" cy="1877600"/>
            <a:chOff x="0" y="0"/>
            <a:chExt cx="812800" cy="8128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39342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0">
            <a:off x="5724069" y="5652566"/>
            <a:ext cx="1714886" cy="1081937"/>
          </a:xfrm>
          <a:custGeom>
            <a:avLst/>
            <a:gdLst/>
            <a:ahLst/>
            <a:cxnLst/>
            <a:rect r="r" b="b" t="t" l="l"/>
            <a:pathLst>
              <a:path h="1081937" w="1714886">
                <a:moveTo>
                  <a:pt x="0" y="0"/>
                </a:moveTo>
                <a:lnTo>
                  <a:pt x="1714886" y="0"/>
                </a:lnTo>
                <a:lnTo>
                  <a:pt x="1714886" y="1081937"/>
                </a:lnTo>
                <a:lnTo>
                  <a:pt x="0" y="108193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-10800000">
            <a:off x="5642712" y="6734503"/>
            <a:ext cx="1877600" cy="1023292"/>
          </a:xfrm>
          <a:custGeom>
            <a:avLst/>
            <a:gdLst/>
            <a:ahLst/>
            <a:cxnLst/>
            <a:rect r="r" b="b" t="t" l="l"/>
            <a:pathLst>
              <a:path h="1023292" w="1877600">
                <a:moveTo>
                  <a:pt x="0" y="0"/>
                </a:moveTo>
                <a:lnTo>
                  <a:pt x="1877600" y="0"/>
                </a:lnTo>
                <a:lnTo>
                  <a:pt x="1877600" y="1023292"/>
                </a:lnTo>
                <a:lnTo>
                  <a:pt x="0" y="102329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5989292" y="6734503"/>
            <a:ext cx="1184441" cy="864642"/>
          </a:xfrm>
          <a:custGeom>
            <a:avLst/>
            <a:gdLst/>
            <a:ahLst/>
            <a:cxnLst/>
            <a:rect r="r" b="b" t="t" l="l"/>
            <a:pathLst>
              <a:path h="864642" w="1184441">
                <a:moveTo>
                  <a:pt x="0" y="0"/>
                </a:moveTo>
                <a:lnTo>
                  <a:pt x="1184440" y="0"/>
                </a:lnTo>
                <a:lnTo>
                  <a:pt x="1184440" y="864642"/>
                </a:lnTo>
                <a:lnTo>
                  <a:pt x="0" y="86464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2501464">
            <a:off x="2985485" y="7623609"/>
            <a:ext cx="1817604" cy="1792612"/>
          </a:xfrm>
          <a:custGeom>
            <a:avLst/>
            <a:gdLst/>
            <a:ahLst/>
            <a:cxnLst/>
            <a:rect r="r" b="b" t="t" l="l"/>
            <a:pathLst>
              <a:path h="1792612" w="1817604">
                <a:moveTo>
                  <a:pt x="0" y="0"/>
                </a:moveTo>
                <a:lnTo>
                  <a:pt x="1817604" y="0"/>
                </a:lnTo>
                <a:lnTo>
                  <a:pt x="1817604" y="1792612"/>
                </a:lnTo>
                <a:lnTo>
                  <a:pt x="0" y="179261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1499149" y="4437006"/>
            <a:ext cx="1637623" cy="1500472"/>
          </a:xfrm>
          <a:custGeom>
            <a:avLst/>
            <a:gdLst/>
            <a:ahLst/>
            <a:cxnLst/>
            <a:rect r="r" b="b" t="t" l="l"/>
            <a:pathLst>
              <a:path h="1500472" w="1637623">
                <a:moveTo>
                  <a:pt x="0" y="0"/>
                </a:moveTo>
                <a:lnTo>
                  <a:pt x="1637622" y="0"/>
                </a:lnTo>
                <a:lnTo>
                  <a:pt x="1637622" y="1500472"/>
                </a:lnTo>
                <a:lnTo>
                  <a:pt x="0" y="1500472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9" id="29"/>
          <p:cNvSpPr txBox="true"/>
          <p:nvPr/>
        </p:nvSpPr>
        <p:spPr>
          <a:xfrm rot="0">
            <a:off x="1453150" y="211479"/>
            <a:ext cx="15689881" cy="1387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  <a:spcBef>
                <a:spcPct val="0"/>
              </a:spcBef>
            </a:pPr>
            <a:r>
              <a:rPr lang="en-US" sz="8000">
                <a:solidFill>
                  <a:srgbClr val="000000"/>
                </a:solidFill>
                <a:latin typeface="Genty Sans"/>
                <a:ea typeface="Genty Sans"/>
                <a:cs typeface="Genty Sans"/>
                <a:sym typeface="Genty Sans"/>
              </a:rPr>
              <a:t>CADENA ALIMENTARIA</a:t>
            </a:r>
          </a:p>
        </p:txBody>
      </p:sp>
      <p:sp>
        <p:nvSpPr>
          <p:cNvPr name="Freeform 30" id="30"/>
          <p:cNvSpPr/>
          <p:nvPr/>
        </p:nvSpPr>
        <p:spPr>
          <a:xfrm flipH="false" flipV="false" rot="3367108">
            <a:off x="4952226" y="4467432"/>
            <a:ext cx="1637623" cy="1500472"/>
          </a:xfrm>
          <a:custGeom>
            <a:avLst/>
            <a:gdLst/>
            <a:ahLst/>
            <a:cxnLst/>
            <a:rect r="r" b="b" t="t" l="l"/>
            <a:pathLst>
              <a:path h="1500472" w="1637623">
                <a:moveTo>
                  <a:pt x="0" y="0"/>
                </a:moveTo>
                <a:lnTo>
                  <a:pt x="1637622" y="0"/>
                </a:lnTo>
                <a:lnTo>
                  <a:pt x="1637622" y="1500472"/>
                </a:lnTo>
                <a:lnTo>
                  <a:pt x="0" y="1500472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10482730">
            <a:off x="4898744" y="7830063"/>
            <a:ext cx="1637623" cy="1500472"/>
          </a:xfrm>
          <a:custGeom>
            <a:avLst/>
            <a:gdLst/>
            <a:ahLst/>
            <a:cxnLst/>
            <a:rect r="r" b="b" t="t" l="l"/>
            <a:pathLst>
              <a:path h="1500472" w="1637623">
                <a:moveTo>
                  <a:pt x="0" y="0"/>
                </a:moveTo>
                <a:lnTo>
                  <a:pt x="1637622" y="0"/>
                </a:lnTo>
                <a:lnTo>
                  <a:pt x="1637622" y="1500472"/>
                </a:lnTo>
                <a:lnTo>
                  <a:pt x="0" y="1500472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-6084268">
            <a:off x="1208670" y="7769679"/>
            <a:ext cx="1637623" cy="1500472"/>
          </a:xfrm>
          <a:custGeom>
            <a:avLst/>
            <a:gdLst/>
            <a:ahLst/>
            <a:cxnLst/>
            <a:rect r="r" b="b" t="t" l="l"/>
            <a:pathLst>
              <a:path h="1500472" w="1637623">
                <a:moveTo>
                  <a:pt x="0" y="0"/>
                </a:moveTo>
                <a:lnTo>
                  <a:pt x="1637622" y="0"/>
                </a:lnTo>
                <a:lnTo>
                  <a:pt x="1637622" y="1500472"/>
                </a:lnTo>
                <a:lnTo>
                  <a:pt x="0" y="1500472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3" id="33"/>
          <p:cNvSpPr/>
          <p:nvPr/>
        </p:nvSpPr>
        <p:spPr>
          <a:xfrm flipH="false" flipV="false" rot="0">
            <a:off x="-277575" y="8580299"/>
            <a:ext cx="2728917" cy="2340046"/>
          </a:xfrm>
          <a:custGeom>
            <a:avLst/>
            <a:gdLst/>
            <a:ahLst/>
            <a:cxnLst/>
            <a:rect r="r" b="b" t="t" l="l"/>
            <a:pathLst>
              <a:path h="2340046" w="2728917">
                <a:moveTo>
                  <a:pt x="0" y="0"/>
                </a:moveTo>
                <a:lnTo>
                  <a:pt x="2728917" y="0"/>
                </a:lnTo>
                <a:lnTo>
                  <a:pt x="2728917" y="2340046"/>
                </a:lnTo>
                <a:lnTo>
                  <a:pt x="0" y="234004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2C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697614">
            <a:off x="11955162" y="-3159722"/>
            <a:ext cx="8527699" cy="7312502"/>
          </a:xfrm>
          <a:custGeom>
            <a:avLst/>
            <a:gdLst/>
            <a:ahLst/>
            <a:cxnLst/>
            <a:rect r="r" b="b" t="t" l="l"/>
            <a:pathLst>
              <a:path h="7312502" w="8527699">
                <a:moveTo>
                  <a:pt x="0" y="0"/>
                </a:moveTo>
                <a:lnTo>
                  <a:pt x="8527699" y="0"/>
                </a:lnTo>
                <a:lnTo>
                  <a:pt x="8527699" y="7312502"/>
                </a:lnTo>
                <a:lnTo>
                  <a:pt x="0" y="73125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00971" y="866775"/>
            <a:ext cx="11717750" cy="1377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sz="7999">
                <a:solidFill>
                  <a:srgbClr val="000000"/>
                </a:solidFill>
                <a:latin typeface="Genty Sans"/>
                <a:ea typeface="Genty Sans"/>
                <a:cs typeface="Genty Sans"/>
                <a:sym typeface="Genty Sans"/>
              </a:rPr>
              <a:t>TIPOS DE ECOSISTEMAS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5400000">
            <a:off x="-992003" y="680142"/>
            <a:ext cx="5017429" cy="3035545"/>
          </a:xfrm>
          <a:custGeom>
            <a:avLst/>
            <a:gdLst/>
            <a:ahLst/>
            <a:cxnLst/>
            <a:rect r="r" b="b" t="t" l="l"/>
            <a:pathLst>
              <a:path h="3035545" w="5017429">
                <a:moveTo>
                  <a:pt x="0" y="0"/>
                </a:moveTo>
                <a:lnTo>
                  <a:pt x="5017429" y="0"/>
                </a:lnTo>
                <a:lnTo>
                  <a:pt x="5017429" y="3035544"/>
                </a:lnTo>
                <a:lnTo>
                  <a:pt x="0" y="30355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490688" y="3017168"/>
            <a:ext cx="13728324" cy="12609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777240" indent="-388620" lvl="1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Terrestres: bosque, desierto, montaña, sabana</a:t>
            </a:r>
          </a:p>
          <a:p>
            <a:pPr algn="just" marL="777240" indent="-388620" lvl="1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Acuáticos: río, mar, lago, estanque.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490688" y="2318107"/>
            <a:ext cx="13728324" cy="6228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040"/>
              </a:lnSpc>
              <a:spcBef>
                <a:spcPct val="0"/>
              </a:spcBef>
            </a:pPr>
            <a:r>
              <a:rPr lang="en-US" b="true" sz="3600">
                <a:solidFill>
                  <a:srgbClr val="000000"/>
                </a:solidFill>
                <a:latin typeface="Gotham Bold"/>
                <a:ea typeface="Gotham Bold"/>
                <a:cs typeface="Gotham Bold"/>
                <a:sym typeface="Gotham Bold"/>
              </a:rPr>
              <a:t>Naturales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490688" y="4793970"/>
            <a:ext cx="13728324" cy="6228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040"/>
              </a:lnSpc>
              <a:spcBef>
                <a:spcPct val="0"/>
              </a:spcBef>
            </a:pPr>
            <a:r>
              <a:rPr lang="en-US" b="true" sz="3600">
                <a:solidFill>
                  <a:srgbClr val="000000"/>
                </a:solidFill>
                <a:latin typeface="Gotham Bold"/>
                <a:ea typeface="Gotham Bold"/>
                <a:cs typeface="Gotham Bold"/>
                <a:sym typeface="Gotham Bold"/>
              </a:rPr>
              <a:t>Creados por los humanos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490688" y="5723195"/>
            <a:ext cx="13728324" cy="6228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777240" indent="-388620" lvl="1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Huerto, acuario, jardín, parque.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0" y="7546675"/>
            <a:ext cx="4893438" cy="2740325"/>
          </a:xfrm>
          <a:custGeom>
            <a:avLst/>
            <a:gdLst/>
            <a:ahLst/>
            <a:cxnLst/>
            <a:rect r="r" b="b" t="t" l="l"/>
            <a:pathLst>
              <a:path h="2740325" w="4893438">
                <a:moveTo>
                  <a:pt x="0" y="0"/>
                </a:moveTo>
                <a:lnTo>
                  <a:pt x="4893438" y="0"/>
                </a:lnTo>
                <a:lnTo>
                  <a:pt x="4893438" y="2740325"/>
                </a:lnTo>
                <a:lnTo>
                  <a:pt x="0" y="27403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490688" y="6860406"/>
            <a:ext cx="13728324" cy="12609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040"/>
              </a:lnSpc>
              <a:spcBef>
                <a:spcPct val="0"/>
              </a:spcBef>
            </a:pPr>
            <a:r>
              <a:rPr lang="en-US" sz="360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Hay ecosistemas a nuestro alrededor: algunos son salvajes y otros los cuidamos nosotros.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-5400000">
            <a:off x="12839774" y="5116012"/>
            <a:ext cx="7416418" cy="4153194"/>
          </a:xfrm>
          <a:custGeom>
            <a:avLst/>
            <a:gdLst/>
            <a:ahLst/>
            <a:cxnLst/>
            <a:rect r="r" b="b" t="t" l="l"/>
            <a:pathLst>
              <a:path h="4153194" w="7416418">
                <a:moveTo>
                  <a:pt x="0" y="0"/>
                </a:moveTo>
                <a:lnTo>
                  <a:pt x="7416418" y="0"/>
                </a:lnTo>
                <a:lnTo>
                  <a:pt x="7416418" y="4153194"/>
                </a:lnTo>
                <a:lnTo>
                  <a:pt x="0" y="415319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2C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276791" y="517339"/>
            <a:ext cx="15521451" cy="24573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8000">
                <a:solidFill>
                  <a:srgbClr val="000000"/>
                </a:solidFill>
                <a:latin typeface="Genty Sans"/>
                <a:ea typeface="Genty Sans"/>
                <a:cs typeface="Genty Sans"/>
                <a:sym typeface="Genty Sans"/>
              </a:rPr>
              <a:t>¿POR QUÉ SON IMPORTANTES </a:t>
            </a:r>
          </a:p>
          <a:p>
            <a:pPr algn="ctr">
              <a:lnSpc>
                <a:spcPts val="9600"/>
              </a:lnSpc>
            </a:pPr>
            <a:r>
              <a:rPr lang="en-US" sz="8000">
                <a:solidFill>
                  <a:srgbClr val="000000"/>
                </a:solidFill>
                <a:latin typeface="Genty Sans"/>
                <a:ea typeface="Genty Sans"/>
                <a:cs typeface="Genty Sans"/>
                <a:sym typeface="Genty Sans"/>
              </a:rPr>
              <a:t>LOS ECOSISTEMAS?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2490688" y="3465113"/>
            <a:ext cx="13728324" cy="6228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777240" indent="-388620" lvl="1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Nos dan aire limpio (oxígeno)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2490688" y="4179504"/>
            <a:ext cx="13728324" cy="6228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777240" indent="-388620" lvl="1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Nos proporcionan agua y alimentos.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490688" y="4897615"/>
            <a:ext cx="13728324" cy="6228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777240" indent="-388620" lvl="1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Son la casa de animales y plantas.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490688" y="5641302"/>
            <a:ext cx="13728324" cy="6228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777240" indent="-388620" lvl="1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Nos ayudan a mantener limpio el planeta.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-722801" y="6826138"/>
            <a:ext cx="6426978" cy="3888322"/>
          </a:xfrm>
          <a:custGeom>
            <a:avLst/>
            <a:gdLst/>
            <a:ahLst/>
            <a:cxnLst/>
            <a:rect r="r" b="b" t="t" l="l"/>
            <a:pathLst>
              <a:path h="3888322" w="6426978">
                <a:moveTo>
                  <a:pt x="0" y="0"/>
                </a:moveTo>
                <a:lnTo>
                  <a:pt x="6426978" y="0"/>
                </a:lnTo>
                <a:lnTo>
                  <a:pt x="6426978" y="3888321"/>
                </a:lnTo>
                <a:lnTo>
                  <a:pt x="0" y="3888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5487288">
            <a:off x="11259002" y="3243758"/>
            <a:ext cx="8706259" cy="6083499"/>
          </a:xfrm>
          <a:custGeom>
            <a:avLst/>
            <a:gdLst/>
            <a:ahLst/>
            <a:cxnLst/>
            <a:rect r="r" b="b" t="t" l="l"/>
            <a:pathLst>
              <a:path h="6083499" w="8706259">
                <a:moveTo>
                  <a:pt x="0" y="0"/>
                </a:moveTo>
                <a:lnTo>
                  <a:pt x="8706259" y="0"/>
                </a:lnTo>
                <a:lnTo>
                  <a:pt x="8706259" y="6083499"/>
                </a:lnTo>
                <a:lnTo>
                  <a:pt x="0" y="608349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5704177" y="6285508"/>
            <a:ext cx="5948203" cy="3623447"/>
          </a:xfrm>
          <a:custGeom>
            <a:avLst/>
            <a:gdLst/>
            <a:ahLst/>
            <a:cxnLst/>
            <a:rect r="r" b="b" t="t" l="l"/>
            <a:pathLst>
              <a:path h="3623447" w="5948203">
                <a:moveTo>
                  <a:pt x="0" y="0"/>
                </a:moveTo>
                <a:lnTo>
                  <a:pt x="5948203" y="0"/>
                </a:lnTo>
                <a:lnTo>
                  <a:pt x="5948203" y="3623447"/>
                </a:lnTo>
                <a:lnTo>
                  <a:pt x="0" y="362344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8100000">
            <a:off x="-5017422" y="-2739012"/>
            <a:ext cx="10034843" cy="6071080"/>
          </a:xfrm>
          <a:custGeom>
            <a:avLst/>
            <a:gdLst/>
            <a:ahLst/>
            <a:cxnLst/>
            <a:rect r="r" b="b" t="t" l="l"/>
            <a:pathLst>
              <a:path h="6071080" w="10034843">
                <a:moveTo>
                  <a:pt x="0" y="0"/>
                </a:moveTo>
                <a:lnTo>
                  <a:pt x="10034844" y="0"/>
                </a:lnTo>
                <a:lnTo>
                  <a:pt x="10034844" y="6071081"/>
                </a:lnTo>
                <a:lnTo>
                  <a:pt x="0" y="60710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2C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101173" y="5602369"/>
            <a:ext cx="4085653" cy="4114800"/>
          </a:xfrm>
          <a:custGeom>
            <a:avLst/>
            <a:gdLst/>
            <a:ahLst/>
            <a:cxnLst/>
            <a:rect r="r" b="b" t="t" l="l"/>
            <a:pathLst>
              <a:path h="4114800" w="4085653">
                <a:moveTo>
                  <a:pt x="0" y="0"/>
                </a:moveTo>
                <a:lnTo>
                  <a:pt x="4085654" y="0"/>
                </a:lnTo>
                <a:lnTo>
                  <a:pt x="408565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400000">
            <a:off x="-474104" y="115842"/>
            <a:ext cx="3005607" cy="2242934"/>
          </a:xfrm>
          <a:custGeom>
            <a:avLst/>
            <a:gdLst/>
            <a:ahLst/>
            <a:cxnLst/>
            <a:rect r="r" b="b" t="t" l="l"/>
            <a:pathLst>
              <a:path h="2242934" w="3005607">
                <a:moveTo>
                  <a:pt x="0" y="0"/>
                </a:moveTo>
                <a:lnTo>
                  <a:pt x="3005608" y="0"/>
                </a:lnTo>
                <a:lnTo>
                  <a:pt x="3005608" y="2242934"/>
                </a:lnTo>
                <a:lnTo>
                  <a:pt x="0" y="224293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294772" y="457859"/>
            <a:ext cx="15779472" cy="1387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  <a:spcBef>
                <a:spcPct val="0"/>
              </a:spcBef>
            </a:pPr>
            <a:r>
              <a:rPr lang="en-US" sz="8000">
                <a:solidFill>
                  <a:srgbClr val="000000"/>
                </a:solidFill>
                <a:latin typeface="Genty Sans"/>
                <a:ea typeface="Genty Sans"/>
                <a:cs typeface="Genty Sans"/>
                <a:sym typeface="Genty Sans"/>
              </a:rPr>
              <a:t>¿CÓMO PODEMOS CUIDARLOS?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490688" y="2085209"/>
            <a:ext cx="13728324" cy="6228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777240" indent="-388620" lvl="1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No tirar basura al suelo ni al agua.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490688" y="2799600"/>
            <a:ext cx="13728324" cy="6228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777240" indent="-388620" lvl="1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Reducir, reutilizar y reciclar.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-5294949">
            <a:off x="12148917" y="4821331"/>
            <a:ext cx="6911612" cy="5157790"/>
          </a:xfrm>
          <a:custGeom>
            <a:avLst/>
            <a:gdLst/>
            <a:ahLst/>
            <a:cxnLst/>
            <a:rect r="r" b="b" t="t" l="l"/>
            <a:pathLst>
              <a:path h="5157790" w="6911612">
                <a:moveTo>
                  <a:pt x="0" y="0"/>
                </a:moveTo>
                <a:lnTo>
                  <a:pt x="6911612" y="0"/>
                </a:lnTo>
                <a:lnTo>
                  <a:pt x="6911612" y="5157791"/>
                </a:lnTo>
                <a:lnTo>
                  <a:pt x="0" y="515779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2490688" y="3517711"/>
            <a:ext cx="13728324" cy="6228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777240" indent="-388620" lvl="1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Ahorrar agua y energía.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490688" y="4261398"/>
            <a:ext cx="13728324" cy="6228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777240" indent="-388620" lvl="1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Respectar a los animales y las plantas.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490688" y="4979508"/>
            <a:ext cx="13728324" cy="6228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777240" indent="-388620" lvl="1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Plantar árboles o cuidar un pequeño huerto.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-92767" y="6631069"/>
            <a:ext cx="6671623" cy="3619355"/>
          </a:xfrm>
          <a:custGeom>
            <a:avLst/>
            <a:gdLst/>
            <a:ahLst/>
            <a:cxnLst/>
            <a:rect r="r" b="b" t="t" l="l"/>
            <a:pathLst>
              <a:path h="3619355" w="6671623">
                <a:moveTo>
                  <a:pt x="0" y="0"/>
                </a:moveTo>
                <a:lnTo>
                  <a:pt x="6671622" y="0"/>
                </a:lnTo>
                <a:lnTo>
                  <a:pt x="6671622" y="3619355"/>
                </a:lnTo>
                <a:lnTo>
                  <a:pt x="0" y="361935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2C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894824" y="4627683"/>
            <a:ext cx="5325453" cy="5005926"/>
          </a:xfrm>
          <a:custGeom>
            <a:avLst/>
            <a:gdLst/>
            <a:ahLst/>
            <a:cxnLst/>
            <a:rect r="r" b="b" t="t" l="l"/>
            <a:pathLst>
              <a:path h="5005926" w="5325453">
                <a:moveTo>
                  <a:pt x="0" y="0"/>
                </a:moveTo>
                <a:lnTo>
                  <a:pt x="5325453" y="0"/>
                </a:lnTo>
                <a:lnTo>
                  <a:pt x="5325453" y="5005926"/>
                </a:lnTo>
                <a:lnTo>
                  <a:pt x="0" y="50059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225389" y="923925"/>
            <a:ext cx="13758405" cy="35208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>
                <a:solidFill>
                  <a:srgbClr val="000000"/>
                </a:solidFill>
                <a:latin typeface="Genty Sans"/>
                <a:ea typeface="Genty Sans"/>
                <a:cs typeface="Genty Sans"/>
                <a:sym typeface="Genty Sans"/>
              </a:rPr>
              <a:t>LOS ECOSISTEMAS SON </a:t>
            </a:r>
          </a:p>
          <a:p>
            <a:pPr algn="ctr">
              <a:lnSpc>
                <a:spcPts val="7000"/>
              </a:lnSpc>
            </a:pPr>
            <a:r>
              <a:rPr lang="en-US" sz="5000">
                <a:solidFill>
                  <a:srgbClr val="000000"/>
                </a:solidFill>
                <a:latin typeface="Genty Sans"/>
                <a:ea typeface="Genty Sans"/>
                <a:cs typeface="Genty Sans"/>
                <a:sym typeface="Genty Sans"/>
              </a:rPr>
              <a:t>COMO GRANDES EQUIPOS:</a:t>
            </a:r>
          </a:p>
          <a:p>
            <a:pPr algn="ctr">
              <a:lnSpc>
                <a:spcPts val="7000"/>
              </a:lnSpc>
            </a:pPr>
            <a:r>
              <a:rPr lang="en-US" sz="5000">
                <a:solidFill>
                  <a:srgbClr val="000000"/>
                </a:solidFill>
                <a:latin typeface="Genty Sans"/>
                <a:ea typeface="Genty Sans"/>
                <a:cs typeface="Genty Sans"/>
                <a:sym typeface="Genty Sans"/>
              </a:rPr>
              <a:t>SI CUIDAMOS UNO, </a:t>
            </a:r>
          </a:p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>
                <a:solidFill>
                  <a:srgbClr val="000000"/>
                </a:solidFill>
                <a:latin typeface="Genty Sans"/>
                <a:ea typeface="Genty Sans"/>
                <a:cs typeface="Genty Sans"/>
                <a:sym typeface="Genty Sans"/>
              </a:rPr>
              <a:t>AYUDAMOS A TODO EL PLANETA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5400000">
            <a:off x="-1640731" y="1101304"/>
            <a:ext cx="7449380" cy="4609304"/>
          </a:xfrm>
          <a:custGeom>
            <a:avLst/>
            <a:gdLst/>
            <a:ahLst/>
            <a:cxnLst/>
            <a:rect r="r" b="b" t="t" l="l"/>
            <a:pathLst>
              <a:path h="4609304" w="7449380">
                <a:moveTo>
                  <a:pt x="0" y="0"/>
                </a:moveTo>
                <a:lnTo>
                  <a:pt x="7449380" y="0"/>
                </a:lnTo>
                <a:lnTo>
                  <a:pt x="7449380" y="4609304"/>
                </a:lnTo>
                <a:lnTo>
                  <a:pt x="0" y="460930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5400000">
            <a:off x="12507770" y="4507306"/>
            <a:ext cx="7449380" cy="4609304"/>
          </a:xfrm>
          <a:custGeom>
            <a:avLst/>
            <a:gdLst/>
            <a:ahLst/>
            <a:cxnLst/>
            <a:rect r="r" b="b" t="t" l="l"/>
            <a:pathLst>
              <a:path h="4609304" w="7449380">
                <a:moveTo>
                  <a:pt x="0" y="0"/>
                </a:moveTo>
                <a:lnTo>
                  <a:pt x="7449380" y="0"/>
                </a:lnTo>
                <a:lnTo>
                  <a:pt x="7449380" y="4609304"/>
                </a:lnTo>
                <a:lnTo>
                  <a:pt x="0" y="460930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DAG5fon5n90</dc:identifier>
  <dcterms:modified xsi:type="dcterms:W3CDTF">2011-08-01T06:04:30Z</dcterms:modified>
  <cp:revision>1</cp:revision>
  <dc:title>Presentación sobre Ecosistemas Ilustrativo Verde</dc:title>
</cp:coreProperties>
</file>