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Berthold Block" charset="1" panose="02000506040000020004"/>
      <p:regular r:id="rId13"/>
    </p:embeddedFont>
    <p:embeddedFont>
      <p:font typeface="Agrandir" charset="1" panose="00000500000000000000"/>
      <p:regular r:id="rId14"/>
    </p:embeddedFont>
    <p:embeddedFont>
      <p:font typeface="Agrandir Bold" charset="1" panose="00000800000000000000"/>
      <p:regular r:id="rId15"/>
    </p:embeddedFont>
    <p:embeddedFont>
      <p:font typeface="Agrandir Bold Italics" charset="1" panose="000008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11" Target="../media/image3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28.png" Type="http://schemas.openxmlformats.org/officeDocument/2006/relationships/image"/><Relationship Id="rId9" Target="../media/image2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12" Target="../media/image38.png" Type="http://schemas.openxmlformats.org/officeDocument/2006/relationships/image"/><Relationship Id="rId13" Target="../media/image39.svg" Type="http://schemas.openxmlformats.org/officeDocument/2006/relationships/image"/><Relationship Id="rId14" Target="../media/image40.png" Type="http://schemas.openxmlformats.org/officeDocument/2006/relationships/image"/><Relationship Id="rId15" Target="../media/image4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32.png" Type="http://schemas.openxmlformats.org/officeDocument/2006/relationships/image"/><Relationship Id="rId7" Target="../media/image33.svg" Type="http://schemas.openxmlformats.org/officeDocument/2006/relationships/image"/><Relationship Id="rId8" Target="../media/image34.png" Type="http://schemas.openxmlformats.org/officeDocument/2006/relationships/image"/><Relationship Id="rId9" Target="../media/image3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png" Type="http://schemas.openxmlformats.org/officeDocument/2006/relationships/image"/><Relationship Id="rId11" Target="../media/image51.svg" Type="http://schemas.openxmlformats.org/officeDocument/2006/relationships/image"/><Relationship Id="rId12" Target="../media/image52.png" Type="http://schemas.openxmlformats.org/officeDocument/2006/relationships/image"/><Relationship Id="rId13" Target="../media/image53.svg" Type="http://schemas.openxmlformats.org/officeDocument/2006/relationships/image"/><Relationship Id="rId14" Target="../media/image54.png" Type="http://schemas.openxmlformats.org/officeDocument/2006/relationships/image"/><Relationship Id="rId15" Target="../media/image55.sv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47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D5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497590">
            <a:off x="11039057" y="5360215"/>
            <a:ext cx="8859284" cy="7796170"/>
          </a:xfrm>
          <a:custGeom>
            <a:avLst/>
            <a:gdLst/>
            <a:ahLst/>
            <a:cxnLst/>
            <a:rect r="r" b="b" t="t" l="l"/>
            <a:pathLst>
              <a:path h="7796170" w="8859284">
                <a:moveTo>
                  <a:pt x="0" y="0"/>
                </a:moveTo>
                <a:lnTo>
                  <a:pt x="8859284" y="0"/>
                </a:lnTo>
                <a:lnTo>
                  <a:pt x="8859284" y="7796170"/>
                </a:lnTo>
                <a:lnTo>
                  <a:pt x="0" y="77961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9744510">
            <a:off x="-2543506" y="-2443512"/>
            <a:ext cx="9118578" cy="8024348"/>
          </a:xfrm>
          <a:custGeom>
            <a:avLst/>
            <a:gdLst/>
            <a:ahLst/>
            <a:cxnLst/>
            <a:rect r="r" b="b" t="t" l="l"/>
            <a:pathLst>
              <a:path h="8024348" w="9118578">
                <a:moveTo>
                  <a:pt x="0" y="0"/>
                </a:moveTo>
                <a:lnTo>
                  <a:pt x="9118577" y="0"/>
                </a:lnTo>
                <a:lnTo>
                  <a:pt x="9118577" y="8024348"/>
                </a:lnTo>
                <a:lnTo>
                  <a:pt x="0" y="8024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2372012" y="954441"/>
            <a:ext cx="14662899" cy="7991280"/>
          </a:xfrm>
          <a:custGeom>
            <a:avLst/>
            <a:gdLst/>
            <a:ahLst/>
            <a:cxnLst/>
            <a:rect r="r" b="b" t="t" l="l"/>
            <a:pathLst>
              <a:path h="7991280" w="14662899">
                <a:moveTo>
                  <a:pt x="0" y="0"/>
                </a:moveTo>
                <a:lnTo>
                  <a:pt x="14662899" y="0"/>
                </a:lnTo>
                <a:lnTo>
                  <a:pt x="14662899" y="7991280"/>
                </a:lnTo>
                <a:lnTo>
                  <a:pt x="0" y="79912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2721" y="2995370"/>
            <a:ext cx="11620449" cy="1759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076"/>
              </a:lnSpc>
            </a:pPr>
            <a:r>
              <a:rPr lang="en-US" sz="13765" spc="-275">
                <a:solidFill>
                  <a:srgbClr val="E5D5D7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¿QUÉ ES EXCEL?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4555725">
            <a:off x="-1938195" y="6453184"/>
            <a:ext cx="5262824" cy="5532536"/>
          </a:xfrm>
          <a:custGeom>
            <a:avLst/>
            <a:gdLst/>
            <a:ahLst/>
            <a:cxnLst/>
            <a:rect r="r" b="b" t="t" l="l"/>
            <a:pathLst>
              <a:path h="5532536" w="5262824">
                <a:moveTo>
                  <a:pt x="0" y="0"/>
                </a:moveTo>
                <a:lnTo>
                  <a:pt x="5262824" y="0"/>
                </a:lnTo>
                <a:lnTo>
                  <a:pt x="5262824" y="5532536"/>
                </a:lnTo>
                <a:lnTo>
                  <a:pt x="0" y="55325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6317476">
            <a:off x="13844037" y="-2179010"/>
            <a:ext cx="5262824" cy="5532536"/>
          </a:xfrm>
          <a:custGeom>
            <a:avLst/>
            <a:gdLst/>
            <a:ahLst/>
            <a:cxnLst/>
            <a:rect r="r" b="b" t="t" l="l"/>
            <a:pathLst>
              <a:path h="5532536" w="5262824">
                <a:moveTo>
                  <a:pt x="0" y="0"/>
                </a:moveTo>
                <a:lnTo>
                  <a:pt x="5262825" y="0"/>
                </a:lnTo>
                <a:lnTo>
                  <a:pt x="5262825" y="5532536"/>
                </a:lnTo>
                <a:lnTo>
                  <a:pt x="0" y="55325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828008" y="432924"/>
            <a:ext cx="2640559" cy="1191552"/>
          </a:xfrm>
          <a:custGeom>
            <a:avLst/>
            <a:gdLst/>
            <a:ahLst/>
            <a:cxnLst/>
            <a:rect r="r" b="b" t="t" l="l"/>
            <a:pathLst>
              <a:path h="1191552" w="2640559">
                <a:moveTo>
                  <a:pt x="0" y="0"/>
                </a:moveTo>
                <a:lnTo>
                  <a:pt x="2640558" y="0"/>
                </a:lnTo>
                <a:lnTo>
                  <a:pt x="2640558" y="1191552"/>
                </a:lnTo>
                <a:lnTo>
                  <a:pt x="0" y="11915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5167756" y="8661492"/>
            <a:ext cx="2645131" cy="1193615"/>
          </a:xfrm>
          <a:custGeom>
            <a:avLst/>
            <a:gdLst/>
            <a:ahLst/>
            <a:cxnLst/>
            <a:rect r="r" b="b" t="t" l="l"/>
            <a:pathLst>
              <a:path h="1193615" w="2645131">
                <a:moveTo>
                  <a:pt x="0" y="0"/>
                </a:moveTo>
                <a:lnTo>
                  <a:pt x="2645131" y="0"/>
                </a:lnTo>
                <a:lnTo>
                  <a:pt x="2645131" y="1193616"/>
                </a:lnTo>
                <a:lnTo>
                  <a:pt x="0" y="11936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016251" y="7465730"/>
            <a:ext cx="1439292" cy="1479991"/>
          </a:xfrm>
          <a:custGeom>
            <a:avLst/>
            <a:gdLst/>
            <a:ahLst/>
            <a:cxnLst/>
            <a:rect r="r" b="b" t="t" l="l"/>
            <a:pathLst>
              <a:path h="1479991" w="1439292">
                <a:moveTo>
                  <a:pt x="0" y="0"/>
                </a:moveTo>
                <a:lnTo>
                  <a:pt x="1439292" y="0"/>
                </a:lnTo>
                <a:lnTo>
                  <a:pt x="1439292" y="1479991"/>
                </a:lnTo>
                <a:lnTo>
                  <a:pt x="0" y="1479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8867535">
            <a:off x="8634561" y="587625"/>
            <a:ext cx="2137800" cy="1453704"/>
          </a:xfrm>
          <a:custGeom>
            <a:avLst/>
            <a:gdLst/>
            <a:ahLst/>
            <a:cxnLst/>
            <a:rect r="r" b="b" t="t" l="l"/>
            <a:pathLst>
              <a:path h="1453704" w="2137800">
                <a:moveTo>
                  <a:pt x="0" y="0"/>
                </a:moveTo>
                <a:lnTo>
                  <a:pt x="2137800" y="0"/>
                </a:lnTo>
                <a:lnTo>
                  <a:pt x="2137800" y="1453704"/>
                </a:lnTo>
                <a:lnTo>
                  <a:pt x="0" y="145370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-10630379">
            <a:off x="1362417" y="3249498"/>
            <a:ext cx="2632793" cy="918187"/>
          </a:xfrm>
          <a:custGeom>
            <a:avLst/>
            <a:gdLst/>
            <a:ahLst/>
            <a:cxnLst/>
            <a:rect r="r" b="b" t="t" l="l"/>
            <a:pathLst>
              <a:path h="918187" w="2632793">
                <a:moveTo>
                  <a:pt x="0" y="0"/>
                </a:moveTo>
                <a:lnTo>
                  <a:pt x="2632793" y="0"/>
                </a:lnTo>
                <a:lnTo>
                  <a:pt x="2632793" y="918186"/>
                </a:lnTo>
                <a:lnTo>
                  <a:pt x="0" y="9181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630379">
            <a:off x="15159053" y="6483176"/>
            <a:ext cx="2632793" cy="918187"/>
          </a:xfrm>
          <a:custGeom>
            <a:avLst/>
            <a:gdLst/>
            <a:ahLst/>
            <a:cxnLst/>
            <a:rect r="r" b="b" t="t" l="l"/>
            <a:pathLst>
              <a:path h="918187" w="2632793">
                <a:moveTo>
                  <a:pt x="0" y="0"/>
                </a:moveTo>
                <a:lnTo>
                  <a:pt x="2632793" y="0"/>
                </a:lnTo>
                <a:lnTo>
                  <a:pt x="2632793" y="918187"/>
                </a:lnTo>
                <a:lnTo>
                  <a:pt x="0" y="91818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238122" y="4873881"/>
            <a:ext cx="8469646" cy="1146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53"/>
              </a:lnSpc>
              <a:spcBef>
                <a:spcPct val="0"/>
              </a:spcBef>
            </a:pPr>
            <a:r>
              <a:rPr lang="en-US" sz="3611" spc="314">
                <a:solidFill>
                  <a:srgbClr val="FFBC45"/>
                </a:solidFill>
                <a:latin typeface="Agrandir"/>
                <a:ea typeface="Agrandir"/>
                <a:cs typeface="Agrandir"/>
                <a:sym typeface="Agrandir"/>
              </a:rPr>
              <a:t>Aprendemos a organizar información con la computadora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C61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8664154">
            <a:off x="9755882" y="-3402675"/>
            <a:ext cx="10925620" cy="9614545"/>
          </a:xfrm>
          <a:custGeom>
            <a:avLst/>
            <a:gdLst/>
            <a:ahLst/>
            <a:cxnLst/>
            <a:rect r="r" b="b" t="t" l="l"/>
            <a:pathLst>
              <a:path h="9614545" w="10925620">
                <a:moveTo>
                  <a:pt x="0" y="0"/>
                </a:moveTo>
                <a:lnTo>
                  <a:pt x="10925620" y="0"/>
                </a:lnTo>
                <a:lnTo>
                  <a:pt x="10925620" y="9614545"/>
                </a:lnTo>
                <a:lnTo>
                  <a:pt x="0" y="96145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54976" y="563281"/>
            <a:ext cx="11620449" cy="1759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076"/>
              </a:lnSpc>
            </a:pPr>
            <a:r>
              <a:rPr lang="en-US" sz="13765" spc="-275">
                <a:solidFill>
                  <a:srgbClr val="E5D5D7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¿QUÉ ES EXCEL?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10630379">
            <a:off x="-1316396" y="1896510"/>
            <a:ext cx="2632793" cy="918187"/>
          </a:xfrm>
          <a:custGeom>
            <a:avLst/>
            <a:gdLst/>
            <a:ahLst/>
            <a:cxnLst/>
            <a:rect r="r" b="b" t="t" l="l"/>
            <a:pathLst>
              <a:path h="918187" w="2632793">
                <a:moveTo>
                  <a:pt x="0" y="0"/>
                </a:moveTo>
                <a:lnTo>
                  <a:pt x="2632792" y="0"/>
                </a:lnTo>
                <a:lnTo>
                  <a:pt x="2632792" y="918187"/>
                </a:lnTo>
                <a:lnTo>
                  <a:pt x="0" y="9181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630379">
            <a:off x="16795402" y="3486109"/>
            <a:ext cx="2632793" cy="918187"/>
          </a:xfrm>
          <a:custGeom>
            <a:avLst/>
            <a:gdLst/>
            <a:ahLst/>
            <a:cxnLst/>
            <a:rect r="r" b="b" t="t" l="l"/>
            <a:pathLst>
              <a:path h="918187" w="2632793">
                <a:moveTo>
                  <a:pt x="0" y="0"/>
                </a:moveTo>
                <a:lnTo>
                  <a:pt x="2632793" y="0"/>
                </a:lnTo>
                <a:lnTo>
                  <a:pt x="2632793" y="918186"/>
                </a:lnTo>
                <a:lnTo>
                  <a:pt x="0" y="9181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919779">
            <a:off x="-619665" y="-1827494"/>
            <a:ext cx="3914204" cy="4114800"/>
          </a:xfrm>
          <a:custGeom>
            <a:avLst/>
            <a:gdLst/>
            <a:ahLst/>
            <a:cxnLst/>
            <a:rect r="r" b="b" t="t" l="l"/>
            <a:pathLst>
              <a:path h="4114800" w="3914204">
                <a:moveTo>
                  <a:pt x="0" y="0"/>
                </a:moveTo>
                <a:lnTo>
                  <a:pt x="3914204" y="0"/>
                </a:lnTo>
                <a:lnTo>
                  <a:pt x="39142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898535">
            <a:off x="-1201507" y="7563933"/>
            <a:ext cx="3914204" cy="4114800"/>
          </a:xfrm>
          <a:custGeom>
            <a:avLst/>
            <a:gdLst/>
            <a:ahLst/>
            <a:cxnLst/>
            <a:rect r="r" b="b" t="t" l="l"/>
            <a:pathLst>
              <a:path h="4114800" w="3914204">
                <a:moveTo>
                  <a:pt x="0" y="0"/>
                </a:moveTo>
                <a:lnTo>
                  <a:pt x="3914204" y="0"/>
                </a:lnTo>
                <a:lnTo>
                  <a:pt x="39142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431345" y="4092762"/>
            <a:ext cx="5476947" cy="4333634"/>
          </a:xfrm>
          <a:custGeom>
            <a:avLst/>
            <a:gdLst/>
            <a:ahLst/>
            <a:cxnLst/>
            <a:rect r="r" b="b" t="t" l="l"/>
            <a:pathLst>
              <a:path h="4333634" w="5476947">
                <a:moveTo>
                  <a:pt x="0" y="0"/>
                </a:moveTo>
                <a:lnTo>
                  <a:pt x="5476947" y="0"/>
                </a:lnTo>
                <a:lnTo>
                  <a:pt x="5476947" y="4333634"/>
                </a:lnTo>
                <a:lnTo>
                  <a:pt x="0" y="43336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743158" y="2383764"/>
            <a:ext cx="10100841" cy="1059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808"/>
              </a:lnSpc>
              <a:spcBef>
                <a:spcPct val="0"/>
              </a:spcBef>
            </a:pPr>
            <a:r>
              <a:rPr lang="en-US" sz="3311" spc="288">
                <a:solidFill>
                  <a:srgbClr val="FFBC45"/>
                </a:solidFill>
                <a:latin typeface="Agrandir"/>
                <a:ea typeface="Agrandir"/>
                <a:cs typeface="Agrandir"/>
                <a:sym typeface="Agrandir"/>
              </a:rPr>
              <a:t>Excel es un programa de la computadora que sirve para: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55595" y="4543201"/>
            <a:ext cx="6914257" cy="763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98825" indent="-399412" lvl="1">
              <a:lnSpc>
                <a:spcPts val="5549"/>
              </a:lnSpc>
              <a:buFont typeface="Arial"/>
              <a:buChar char="•"/>
            </a:pPr>
            <a:r>
              <a:rPr lang="en-US" b="true" sz="3699" spc="32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O</a:t>
            </a:r>
            <a:r>
              <a:rPr lang="en-US" b="true" sz="3699" spc="32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rganizar información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70106" y="5256663"/>
            <a:ext cx="6736110" cy="763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98825" indent="-399412" lvl="1">
              <a:lnSpc>
                <a:spcPts val="5549"/>
              </a:lnSpc>
              <a:buFont typeface="Arial"/>
              <a:buChar char="•"/>
            </a:pPr>
            <a:r>
              <a:rPr lang="en-US" b="true" sz="3699" spc="32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T</a:t>
            </a:r>
            <a:r>
              <a:rPr lang="en-US" b="true" sz="3699" spc="32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rabajar con números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8375" y="5967228"/>
            <a:ext cx="6389787" cy="763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98825" indent="-399412" lvl="1">
              <a:lnSpc>
                <a:spcPts val="5549"/>
              </a:lnSpc>
              <a:buFont typeface="Arial"/>
              <a:buChar char="•"/>
            </a:pPr>
            <a:r>
              <a:rPr lang="en-US" b="true" sz="3699" spc="32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H</a:t>
            </a:r>
            <a:r>
              <a:rPr lang="en-US" b="true" sz="3699" spc="32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acer listas y tablas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24560" y="6693845"/>
            <a:ext cx="4778722" cy="763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98825" indent="-399412" lvl="1">
              <a:lnSpc>
                <a:spcPts val="5549"/>
              </a:lnSpc>
              <a:buFont typeface="Arial"/>
              <a:buChar char="•"/>
            </a:pPr>
            <a:r>
              <a:rPr lang="en-US" b="true" sz="3699" spc="32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O</a:t>
            </a:r>
            <a:r>
              <a:rPr lang="en-US" b="true" sz="3699" spc="32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rdenar datos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279194" y="8694420"/>
            <a:ext cx="8141207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b="true" sz="2700" spc="234">
                <a:solidFill>
                  <a:srgbClr val="232323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b="true" sz="2700" spc="234">
                <a:solidFill>
                  <a:srgbClr val="232323"/>
                </a:solidFill>
                <a:latin typeface="Agrandir Bold"/>
                <a:ea typeface="Agrandir Bold"/>
                <a:cs typeface="Agrandir Bold"/>
                <a:sym typeface="Agrandir Bold"/>
              </a:rPr>
              <a:t>Fu</a:t>
            </a:r>
            <a:r>
              <a:rPr lang="en-US" b="true" sz="2700" spc="234">
                <a:solidFill>
                  <a:srgbClr val="232323"/>
                </a:solidFill>
                <a:latin typeface="Agrandir Bold"/>
                <a:ea typeface="Agrandir Bold"/>
                <a:cs typeface="Agrandir Bold"/>
                <a:sym typeface="Agrandir Bold"/>
              </a:rPr>
              <a:t>nciona como una hoja cuadriculada.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D5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8901569">
            <a:off x="11333639" y="-1780366"/>
            <a:ext cx="9118578" cy="8024348"/>
          </a:xfrm>
          <a:custGeom>
            <a:avLst/>
            <a:gdLst/>
            <a:ahLst/>
            <a:cxnLst/>
            <a:rect r="r" b="b" t="t" l="l"/>
            <a:pathLst>
              <a:path h="8024348" w="9118578">
                <a:moveTo>
                  <a:pt x="0" y="0"/>
                </a:moveTo>
                <a:lnTo>
                  <a:pt x="9118578" y="0"/>
                </a:lnTo>
                <a:lnTo>
                  <a:pt x="9118578" y="8024348"/>
                </a:lnTo>
                <a:lnTo>
                  <a:pt x="0" y="8024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1118147">
            <a:off x="-4559289" y="5246126"/>
            <a:ext cx="9118578" cy="8024348"/>
          </a:xfrm>
          <a:custGeom>
            <a:avLst/>
            <a:gdLst/>
            <a:ahLst/>
            <a:cxnLst/>
            <a:rect r="r" b="b" t="t" l="l"/>
            <a:pathLst>
              <a:path h="8024348" w="9118578">
                <a:moveTo>
                  <a:pt x="0" y="0"/>
                </a:moveTo>
                <a:lnTo>
                  <a:pt x="9118578" y="0"/>
                </a:lnTo>
                <a:lnTo>
                  <a:pt x="9118578" y="8024348"/>
                </a:lnTo>
                <a:lnTo>
                  <a:pt x="0" y="8024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-6919779">
            <a:off x="-1957102" y="-2230585"/>
            <a:ext cx="3914204" cy="4114800"/>
          </a:xfrm>
          <a:custGeom>
            <a:avLst/>
            <a:gdLst/>
            <a:ahLst/>
            <a:cxnLst/>
            <a:rect r="r" b="b" t="t" l="l"/>
            <a:pathLst>
              <a:path h="4114800" w="3914204">
                <a:moveTo>
                  <a:pt x="0" y="0"/>
                </a:moveTo>
                <a:lnTo>
                  <a:pt x="3914204" y="0"/>
                </a:lnTo>
                <a:lnTo>
                  <a:pt x="39142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630379">
            <a:off x="17426869" y="-320984"/>
            <a:ext cx="2632793" cy="918187"/>
          </a:xfrm>
          <a:custGeom>
            <a:avLst/>
            <a:gdLst/>
            <a:ahLst/>
            <a:cxnLst/>
            <a:rect r="r" b="b" t="t" l="l"/>
            <a:pathLst>
              <a:path h="918187" w="2632793">
                <a:moveTo>
                  <a:pt x="0" y="0"/>
                </a:moveTo>
                <a:lnTo>
                  <a:pt x="2632793" y="0"/>
                </a:lnTo>
                <a:lnTo>
                  <a:pt x="2632793" y="918186"/>
                </a:lnTo>
                <a:lnTo>
                  <a:pt x="0" y="9181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-2865000">
            <a:off x="17551025" y="1657942"/>
            <a:ext cx="3116961" cy="4114800"/>
          </a:xfrm>
          <a:custGeom>
            <a:avLst/>
            <a:gdLst/>
            <a:ahLst/>
            <a:cxnLst/>
            <a:rect r="r" b="b" t="t" l="l"/>
            <a:pathLst>
              <a:path h="4114800" w="3116961">
                <a:moveTo>
                  <a:pt x="0" y="0"/>
                </a:moveTo>
                <a:lnTo>
                  <a:pt x="3116961" y="0"/>
                </a:lnTo>
                <a:lnTo>
                  <a:pt x="311696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1647276"/>
            <a:ext cx="8389103" cy="7611024"/>
          </a:xfrm>
          <a:custGeom>
            <a:avLst/>
            <a:gdLst/>
            <a:ahLst/>
            <a:cxnLst/>
            <a:rect r="r" b="b" t="t" l="l"/>
            <a:pathLst>
              <a:path h="7611024" w="8389103">
                <a:moveTo>
                  <a:pt x="0" y="0"/>
                </a:moveTo>
                <a:lnTo>
                  <a:pt x="8389103" y="0"/>
                </a:lnTo>
                <a:lnTo>
                  <a:pt x="8389103" y="7611024"/>
                </a:lnTo>
                <a:lnTo>
                  <a:pt x="0" y="76110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848498" y="1285875"/>
            <a:ext cx="9046079" cy="136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165"/>
              </a:lnSpc>
            </a:pPr>
            <a:r>
              <a:rPr lang="en-US" sz="10700" spc="-214">
                <a:solidFill>
                  <a:srgbClr val="0C6157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¿CÓMO ES EXCEL?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44000" y="6783817"/>
            <a:ext cx="8455075" cy="136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43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5543"/>
              </a:lnSpc>
              <a:spcBef>
                <a:spcPct val="0"/>
              </a:spcBef>
            </a:pPr>
            <a:r>
              <a:rPr lang="en-US" sz="3959" spc="-79" strike="noStrike" u="none">
                <a:solidFill>
                  <a:srgbClr val="000000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CELDAS → CADA CUADRADO DONDE ESCRIBIMOS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695399" y="3923361"/>
            <a:ext cx="6277138" cy="136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3"/>
              </a:lnSpc>
              <a:spcBef>
                <a:spcPct val="0"/>
              </a:spcBef>
            </a:pPr>
            <a:r>
              <a:rPr lang="en-US" sz="3959" spc="-79">
                <a:solidFill>
                  <a:srgbClr val="000000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FILAS → VAN DE IZQUIERDA A DERECHA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173937" y="5824731"/>
            <a:ext cx="7742486" cy="670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43"/>
              </a:lnSpc>
              <a:spcBef>
                <a:spcPct val="0"/>
              </a:spcBef>
            </a:pPr>
            <a:r>
              <a:rPr lang="en-US" sz="3959" spc="-79" strike="noStrike" u="none">
                <a:solidFill>
                  <a:srgbClr val="000000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COLUMNAS → VAN DE ARRIBA HACIA ABAJO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D5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744510">
            <a:off x="-3661669" y="-6038011"/>
            <a:ext cx="9118578" cy="8024348"/>
          </a:xfrm>
          <a:custGeom>
            <a:avLst/>
            <a:gdLst/>
            <a:ahLst/>
            <a:cxnLst/>
            <a:rect r="r" b="b" t="t" l="l"/>
            <a:pathLst>
              <a:path h="8024348" w="9118578">
                <a:moveTo>
                  <a:pt x="0" y="0"/>
                </a:moveTo>
                <a:lnTo>
                  <a:pt x="9118578" y="0"/>
                </a:lnTo>
                <a:lnTo>
                  <a:pt x="9118578" y="8024349"/>
                </a:lnTo>
                <a:lnTo>
                  <a:pt x="0" y="80243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025833" y="1200607"/>
            <a:ext cx="12236335" cy="1415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562"/>
              </a:lnSpc>
            </a:pPr>
            <a:r>
              <a:rPr lang="en-US" sz="11118" spc="-222">
                <a:solidFill>
                  <a:srgbClr val="0C6157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¿PARA QUÉ LO USAMOS?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928457" y="7992972"/>
            <a:ext cx="2640559" cy="1191552"/>
          </a:xfrm>
          <a:custGeom>
            <a:avLst/>
            <a:gdLst/>
            <a:ahLst/>
            <a:cxnLst/>
            <a:rect r="r" b="b" t="t" l="l"/>
            <a:pathLst>
              <a:path h="1191552" w="2640559">
                <a:moveTo>
                  <a:pt x="0" y="0"/>
                </a:moveTo>
                <a:lnTo>
                  <a:pt x="2640559" y="0"/>
                </a:lnTo>
                <a:lnTo>
                  <a:pt x="2640559" y="1191552"/>
                </a:lnTo>
                <a:lnTo>
                  <a:pt x="0" y="11915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6796134" y="2270055"/>
            <a:ext cx="2645131" cy="1193615"/>
          </a:xfrm>
          <a:custGeom>
            <a:avLst/>
            <a:gdLst/>
            <a:ahLst/>
            <a:cxnLst/>
            <a:rect r="r" b="b" t="t" l="l"/>
            <a:pathLst>
              <a:path h="1193615" w="2645131">
                <a:moveTo>
                  <a:pt x="0" y="0"/>
                </a:moveTo>
                <a:lnTo>
                  <a:pt x="2645132" y="0"/>
                </a:lnTo>
                <a:lnTo>
                  <a:pt x="2645132" y="1193615"/>
                </a:lnTo>
                <a:lnTo>
                  <a:pt x="0" y="11936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317476">
            <a:off x="12010381" y="-4402370"/>
            <a:ext cx="5262824" cy="5532536"/>
          </a:xfrm>
          <a:custGeom>
            <a:avLst/>
            <a:gdLst/>
            <a:ahLst/>
            <a:cxnLst/>
            <a:rect r="r" b="b" t="t" l="l"/>
            <a:pathLst>
              <a:path h="5532536" w="5262824">
                <a:moveTo>
                  <a:pt x="0" y="0"/>
                </a:moveTo>
                <a:lnTo>
                  <a:pt x="5262825" y="0"/>
                </a:lnTo>
                <a:lnTo>
                  <a:pt x="5262825" y="5532536"/>
                </a:lnTo>
                <a:lnTo>
                  <a:pt x="0" y="55325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658949" y="3816432"/>
            <a:ext cx="628870" cy="734446"/>
          </a:xfrm>
          <a:custGeom>
            <a:avLst/>
            <a:gdLst/>
            <a:ahLst/>
            <a:cxnLst/>
            <a:rect r="r" b="b" t="t" l="l"/>
            <a:pathLst>
              <a:path h="734446" w="628870">
                <a:moveTo>
                  <a:pt x="0" y="0"/>
                </a:moveTo>
                <a:lnTo>
                  <a:pt x="628870" y="0"/>
                </a:lnTo>
                <a:lnTo>
                  <a:pt x="628870" y="734446"/>
                </a:lnTo>
                <a:lnTo>
                  <a:pt x="0" y="7344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12102" y="3816432"/>
            <a:ext cx="628870" cy="734446"/>
          </a:xfrm>
          <a:custGeom>
            <a:avLst/>
            <a:gdLst/>
            <a:ahLst/>
            <a:cxnLst/>
            <a:rect r="r" b="b" t="t" l="l"/>
            <a:pathLst>
              <a:path h="734446" w="628870">
                <a:moveTo>
                  <a:pt x="0" y="0"/>
                </a:moveTo>
                <a:lnTo>
                  <a:pt x="628869" y="0"/>
                </a:lnTo>
                <a:lnTo>
                  <a:pt x="628869" y="734446"/>
                </a:lnTo>
                <a:lnTo>
                  <a:pt x="0" y="7344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83776" y="3816432"/>
            <a:ext cx="628870" cy="734446"/>
          </a:xfrm>
          <a:custGeom>
            <a:avLst/>
            <a:gdLst/>
            <a:ahLst/>
            <a:cxnLst/>
            <a:rect r="r" b="b" t="t" l="l"/>
            <a:pathLst>
              <a:path h="734446" w="628870">
                <a:moveTo>
                  <a:pt x="0" y="0"/>
                </a:moveTo>
                <a:lnTo>
                  <a:pt x="628869" y="0"/>
                </a:lnTo>
                <a:lnTo>
                  <a:pt x="628869" y="734446"/>
                </a:lnTo>
                <a:lnTo>
                  <a:pt x="0" y="7344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203317" y="5370028"/>
            <a:ext cx="628870" cy="734446"/>
          </a:xfrm>
          <a:custGeom>
            <a:avLst/>
            <a:gdLst/>
            <a:ahLst/>
            <a:cxnLst/>
            <a:rect r="r" b="b" t="t" l="l"/>
            <a:pathLst>
              <a:path h="734446" w="628870">
                <a:moveTo>
                  <a:pt x="0" y="0"/>
                </a:moveTo>
                <a:lnTo>
                  <a:pt x="628869" y="0"/>
                </a:lnTo>
                <a:lnTo>
                  <a:pt x="628869" y="734446"/>
                </a:lnTo>
                <a:lnTo>
                  <a:pt x="0" y="7344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14948" y="5370028"/>
            <a:ext cx="628870" cy="734446"/>
          </a:xfrm>
          <a:custGeom>
            <a:avLst/>
            <a:gdLst/>
            <a:ahLst/>
            <a:cxnLst/>
            <a:rect r="r" b="b" t="t" l="l"/>
            <a:pathLst>
              <a:path h="734446" w="628870">
                <a:moveTo>
                  <a:pt x="0" y="0"/>
                </a:moveTo>
                <a:lnTo>
                  <a:pt x="628870" y="0"/>
                </a:lnTo>
                <a:lnTo>
                  <a:pt x="628870" y="734446"/>
                </a:lnTo>
                <a:lnTo>
                  <a:pt x="0" y="7344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959269">
            <a:off x="15409706" y="6900344"/>
            <a:ext cx="2958927" cy="3376807"/>
          </a:xfrm>
          <a:custGeom>
            <a:avLst/>
            <a:gdLst/>
            <a:ahLst/>
            <a:cxnLst/>
            <a:rect r="r" b="b" t="t" l="l"/>
            <a:pathLst>
              <a:path h="3376807" w="2958927">
                <a:moveTo>
                  <a:pt x="0" y="0"/>
                </a:moveTo>
                <a:lnTo>
                  <a:pt x="2958927" y="0"/>
                </a:lnTo>
                <a:lnTo>
                  <a:pt x="2958927" y="3376807"/>
                </a:lnTo>
                <a:lnTo>
                  <a:pt x="0" y="33768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478158" y="3786972"/>
            <a:ext cx="3263801" cy="763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9"/>
              </a:lnSpc>
              <a:spcBef>
                <a:spcPct val="0"/>
              </a:spcBef>
            </a:pPr>
            <a:r>
              <a:rPr lang="en-US" b="true" sz="3699" spc="321">
                <a:solidFill>
                  <a:srgbClr val="273510"/>
                </a:solidFill>
                <a:latin typeface="Agrandir Bold"/>
                <a:ea typeface="Agrandir Bold"/>
                <a:cs typeface="Agrandir Bold"/>
                <a:sym typeface="Agrandir Bold"/>
              </a:rPr>
              <a:t>H</a:t>
            </a:r>
            <a:r>
              <a:rPr lang="en-US" b="true" sz="3699" spc="321" strike="noStrike" u="none">
                <a:solidFill>
                  <a:srgbClr val="273510"/>
                </a:solidFill>
                <a:latin typeface="Agrandir Bold"/>
                <a:ea typeface="Agrandir Bold"/>
                <a:cs typeface="Agrandir Bold"/>
                <a:sym typeface="Agrandir Bold"/>
              </a:rPr>
              <a:t>acer listas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287819" y="3786972"/>
            <a:ext cx="3556546" cy="763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49"/>
              </a:lnSpc>
              <a:spcBef>
                <a:spcPct val="0"/>
              </a:spcBef>
            </a:pPr>
            <a:r>
              <a:rPr lang="en-US" b="true" sz="3699" spc="321" strike="noStrike" u="none">
                <a:solidFill>
                  <a:srgbClr val="273510"/>
                </a:solidFill>
                <a:latin typeface="Agrandir Bold"/>
                <a:ea typeface="Agrandir Bold"/>
                <a:cs typeface="Agrandir Bold"/>
                <a:sym typeface="Agrandir Bold"/>
              </a:rPr>
              <a:t>contar cosas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812645" y="3786972"/>
            <a:ext cx="5658296" cy="763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49"/>
              </a:lnSpc>
              <a:spcBef>
                <a:spcPct val="0"/>
              </a:spcBef>
            </a:pPr>
            <a:r>
              <a:rPr lang="en-US" b="true" sz="3699" spc="321">
                <a:solidFill>
                  <a:srgbClr val="273510"/>
                </a:solidFill>
                <a:latin typeface="Agrandir Bold"/>
                <a:ea typeface="Agrandir Bold"/>
                <a:cs typeface="Agrandir Bold"/>
                <a:sym typeface="Agrandir Bold"/>
              </a:rPr>
              <a:t>O</a:t>
            </a:r>
            <a:r>
              <a:rPr lang="en-US" b="true" sz="3699" spc="321" strike="noStrike" u="none">
                <a:solidFill>
                  <a:srgbClr val="273510"/>
                </a:solidFill>
                <a:latin typeface="Agrandir Bold"/>
                <a:ea typeface="Agrandir Bold"/>
                <a:cs typeface="Agrandir Bold"/>
                <a:sym typeface="Agrandir Bold"/>
              </a:rPr>
              <a:t>rdenar información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802555" y="5394765"/>
            <a:ext cx="4281636" cy="763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49"/>
              </a:lnSpc>
              <a:spcBef>
                <a:spcPct val="0"/>
              </a:spcBef>
            </a:pPr>
            <a:r>
              <a:rPr lang="en-US" b="true" sz="3699" spc="321" strike="noStrike" u="none">
                <a:solidFill>
                  <a:srgbClr val="273510"/>
                </a:solidFill>
                <a:latin typeface="Agrandir Bold"/>
                <a:ea typeface="Agrandir Bold"/>
                <a:cs typeface="Agrandir Bold"/>
                <a:sym typeface="Agrandir Bold"/>
              </a:rPr>
              <a:t> Sumar y restar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814187" y="5408201"/>
            <a:ext cx="4138761" cy="763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49"/>
              </a:lnSpc>
              <a:spcBef>
                <a:spcPct val="0"/>
              </a:spcBef>
            </a:pPr>
            <a:r>
              <a:rPr lang="en-US" b="true" sz="3699" spc="321">
                <a:solidFill>
                  <a:srgbClr val="273510"/>
                </a:solidFill>
                <a:latin typeface="Agrandir Bold"/>
                <a:ea typeface="Agrandir Bold"/>
                <a:cs typeface="Agrandir Bold"/>
                <a:sym typeface="Agrandir Bold"/>
              </a:rPr>
              <a:t> G</a:t>
            </a:r>
            <a:r>
              <a:rPr lang="en-US" b="true" sz="3699" spc="321" strike="noStrike" u="none">
                <a:solidFill>
                  <a:srgbClr val="273510"/>
                </a:solidFill>
                <a:latin typeface="Agrandir Bold"/>
                <a:ea typeface="Agrandir Bold"/>
                <a:cs typeface="Agrandir Bold"/>
                <a:sym typeface="Agrandir Bold"/>
              </a:rPr>
              <a:t>uardar datos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341807" y="8394700"/>
            <a:ext cx="1148476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spc="-100">
                <a:solidFill>
                  <a:srgbClr val="000000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EXCEL NOS AYUDA A PENSAR DE FORMA ORDENADA.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D5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8901569">
            <a:off x="11201311" y="-2844576"/>
            <a:ext cx="9118578" cy="8024348"/>
          </a:xfrm>
          <a:custGeom>
            <a:avLst/>
            <a:gdLst/>
            <a:ahLst/>
            <a:cxnLst/>
            <a:rect r="r" b="b" t="t" l="l"/>
            <a:pathLst>
              <a:path h="8024348" w="9118578">
                <a:moveTo>
                  <a:pt x="0" y="0"/>
                </a:moveTo>
                <a:lnTo>
                  <a:pt x="9118578" y="0"/>
                </a:lnTo>
                <a:lnTo>
                  <a:pt x="9118578" y="8024348"/>
                </a:lnTo>
                <a:lnTo>
                  <a:pt x="0" y="8024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-10630379">
            <a:off x="17280341" y="569607"/>
            <a:ext cx="2632793" cy="918187"/>
          </a:xfrm>
          <a:custGeom>
            <a:avLst/>
            <a:gdLst/>
            <a:ahLst/>
            <a:cxnLst/>
            <a:rect r="r" b="b" t="t" l="l"/>
            <a:pathLst>
              <a:path h="918187" w="2632793">
                <a:moveTo>
                  <a:pt x="0" y="0"/>
                </a:moveTo>
                <a:lnTo>
                  <a:pt x="2632793" y="0"/>
                </a:lnTo>
                <a:lnTo>
                  <a:pt x="2632793" y="918186"/>
                </a:lnTo>
                <a:lnTo>
                  <a:pt x="0" y="9181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-10630379">
            <a:off x="-1857489" y="9090158"/>
            <a:ext cx="2632793" cy="918187"/>
          </a:xfrm>
          <a:custGeom>
            <a:avLst/>
            <a:gdLst/>
            <a:ahLst/>
            <a:cxnLst/>
            <a:rect r="r" b="b" t="t" l="l"/>
            <a:pathLst>
              <a:path h="918187" w="2632793">
                <a:moveTo>
                  <a:pt x="0" y="0"/>
                </a:moveTo>
                <a:lnTo>
                  <a:pt x="2632793" y="0"/>
                </a:lnTo>
                <a:lnTo>
                  <a:pt x="2632793" y="918187"/>
                </a:lnTo>
                <a:lnTo>
                  <a:pt x="0" y="9181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332538" y="2894854"/>
            <a:ext cx="7948214" cy="655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440"/>
              </a:lnSpc>
              <a:spcBef>
                <a:spcPct val="0"/>
              </a:spcBef>
            </a:pPr>
            <a:r>
              <a:rPr lang="en-US" sz="7457" spc="-149" strike="noStrike" u="none">
                <a:solidFill>
                  <a:srgbClr val="000000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LISTA DE ALUMNOS</a:t>
            </a:r>
          </a:p>
          <a:p>
            <a:pPr algn="ctr" marL="0" indent="0" lvl="0">
              <a:lnSpc>
                <a:spcPts val="10440"/>
              </a:lnSpc>
              <a:spcBef>
                <a:spcPct val="0"/>
              </a:spcBef>
            </a:pPr>
            <a:r>
              <a:rPr lang="en-US" sz="7457" spc="-149" strike="noStrike" u="none">
                <a:solidFill>
                  <a:srgbClr val="000000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 ÚTILES ESCOLARES</a:t>
            </a:r>
          </a:p>
          <a:p>
            <a:pPr algn="ctr" marL="0" indent="0" lvl="0">
              <a:lnSpc>
                <a:spcPts val="10440"/>
              </a:lnSpc>
              <a:spcBef>
                <a:spcPct val="0"/>
              </a:spcBef>
            </a:pPr>
            <a:r>
              <a:rPr lang="en-US" sz="7457" spc="-149" strike="noStrike" u="none">
                <a:solidFill>
                  <a:srgbClr val="000000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 PUNTOS DE UN JUEGO</a:t>
            </a:r>
          </a:p>
          <a:p>
            <a:pPr algn="ctr" marL="0" indent="0" lvl="0">
              <a:lnSpc>
                <a:spcPts val="10440"/>
              </a:lnSpc>
              <a:spcBef>
                <a:spcPct val="0"/>
              </a:spcBef>
            </a:pPr>
            <a:r>
              <a:rPr lang="en-US" sz="7457" spc="-149" strike="noStrike" u="none">
                <a:solidFill>
                  <a:srgbClr val="000000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 TAREAS DE LA SEMANA</a:t>
            </a:r>
          </a:p>
          <a:p>
            <a:pPr algn="ctr" marL="0" indent="0" lvl="0">
              <a:lnSpc>
                <a:spcPts val="10440"/>
              </a:lnSpc>
              <a:spcBef>
                <a:spcPct val="0"/>
              </a:spcBef>
            </a:pPr>
            <a:r>
              <a:rPr lang="en-US" sz="7457" spc="-149" strike="noStrike" u="none">
                <a:solidFill>
                  <a:srgbClr val="000000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 ASISTENCIA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352161" y="4486124"/>
            <a:ext cx="802920" cy="802920"/>
          </a:xfrm>
          <a:custGeom>
            <a:avLst/>
            <a:gdLst/>
            <a:ahLst/>
            <a:cxnLst/>
            <a:rect r="r" b="b" t="t" l="l"/>
            <a:pathLst>
              <a:path h="802920" w="802920">
                <a:moveTo>
                  <a:pt x="0" y="0"/>
                </a:moveTo>
                <a:lnTo>
                  <a:pt x="802920" y="0"/>
                </a:lnTo>
                <a:lnTo>
                  <a:pt x="802920" y="802920"/>
                </a:lnTo>
                <a:lnTo>
                  <a:pt x="0" y="8029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921454" y="7192447"/>
            <a:ext cx="722012" cy="751118"/>
          </a:xfrm>
          <a:custGeom>
            <a:avLst/>
            <a:gdLst/>
            <a:ahLst/>
            <a:cxnLst/>
            <a:rect r="r" b="b" t="t" l="l"/>
            <a:pathLst>
              <a:path h="751118" w="722012">
                <a:moveTo>
                  <a:pt x="0" y="0"/>
                </a:moveTo>
                <a:lnTo>
                  <a:pt x="722012" y="0"/>
                </a:lnTo>
                <a:lnTo>
                  <a:pt x="722012" y="751117"/>
                </a:lnTo>
                <a:lnTo>
                  <a:pt x="0" y="7511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461516" y="8514277"/>
            <a:ext cx="811850" cy="832666"/>
          </a:xfrm>
          <a:custGeom>
            <a:avLst/>
            <a:gdLst/>
            <a:ahLst/>
            <a:cxnLst/>
            <a:rect r="r" b="b" t="t" l="l"/>
            <a:pathLst>
              <a:path h="832666" w="811850">
                <a:moveTo>
                  <a:pt x="0" y="0"/>
                </a:moveTo>
                <a:lnTo>
                  <a:pt x="811850" y="0"/>
                </a:lnTo>
                <a:lnTo>
                  <a:pt x="811850" y="832666"/>
                </a:lnTo>
                <a:lnTo>
                  <a:pt x="0" y="8326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980606" y="5854238"/>
            <a:ext cx="773015" cy="773015"/>
          </a:xfrm>
          <a:custGeom>
            <a:avLst/>
            <a:gdLst/>
            <a:ahLst/>
            <a:cxnLst/>
            <a:rect r="r" b="b" t="t" l="l"/>
            <a:pathLst>
              <a:path h="773015" w="773015">
                <a:moveTo>
                  <a:pt x="0" y="0"/>
                </a:moveTo>
                <a:lnTo>
                  <a:pt x="773015" y="0"/>
                </a:lnTo>
                <a:lnTo>
                  <a:pt x="773015" y="773015"/>
                </a:lnTo>
                <a:lnTo>
                  <a:pt x="0" y="773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082154" y="3155391"/>
            <a:ext cx="984692" cy="857913"/>
          </a:xfrm>
          <a:custGeom>
            <a:avLst/>
            <a:gdLst/>
            <a:ahLst/>
            <a:cxnLst/>
            <a:rect r="r" b="b" t="t" l="l"/>
            <a:pathLst>
              <a:path h="857913" w="984692">
                <a:moveTo>
                  <a:pt x="0" y="0"/>
                </a:moveTo>
                <a:lnTo>
                  <a:pt x="984692" y="0"/>
                </a:lnTo>
                <a:lnTo>
                  <a:pt x="984692" y="857913"/>
                </a:lnTo>
                <a:lnTo>
                  <a:pt x="0" y="85791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793201" y="800515"/>
            <a:ext cx="13598987" cy="1606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875"/>
              </a:lnSpc>
            </a:pPr>
            <a:r>
              <a:rPr lang="en-US" sz="12500" spc="-250">
                <a:solidFill>
                  <a:srgbClr val="0C6157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EXCEL EN LA ESCUELA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D5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497590">
            <a:off x="16071535" y="5598079"/>
            <a:ext cx="8859284" cy="7796170"/>
          </a:xfrm>
          <a:custGeom>
            <a:avLst/>
            <a:gdLst/>
            <a:ahLst/>
            <a:cxnLst/>
            <a:rect r="r" b="b" t="t" l="l"/>
            <a:pathLst>
              <a:path h="7796170" w="8859284">
                <a:moveTo>
                  <a:pt x="0" y="0"/>
                </a:moveTo>
                <a:lnTo>
                  <a:pt x="8859284" y="0"/>
                </a:lnTo>
                <a:lnTo>
                  <a:pt x="8859284" y="7796169"/>
                </a:lnTo>
                <a:lnTo>
                  <a:pt x="0" y="77961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9744510">
            <a:off x="-3829383" y="-4432136"/>
            <a:ext cx="9118578" cy="8024348"/>
          </a:xfrm>
          <a:custGeom>
            <a:avLst/>
            <a:gdLst/>
            <a:ahLst/>
            <a:cxnLst/>
            <a:rect r="r" b="b" t="t" l="l"/>
            <a:pathLst>
              <a:path h="8024348" w="9118578">
                <a:moveTo>
                  <a:pt x="0" y="0"/>
                </a:moveTo>
                <a:lnTo>
                  <a:pt x="9118577" y="0"/>
                </a:lnTo>
                <a:lnTo>
                  <a:pt x="9118577" y="8024349"/>
                </a:lnTo>
                <a:lnTo>
                  <a:pt x="0" y="80243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1419863" y="632082"/>
            <a:ext cx="15991371" cy="3000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400"/>
              </a:lnSpc>
            </a:pPr>
            <a:r>
              <a:rPr lang="en-US" sz="12000" spc="-240">
                <a:solidFill>
                  <a:srgbClr val="0C6157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SÍMBOLOS Y DATOS CURIOSOS DE EXCEL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6317476">
            <a:off x="17998359" y="-1737568"/>
            <a:ext cx="5262824" cy="5532536"/>
          </a:xfrm>
          <a:custGeom>
            <a:avLst/>
            <a:gdLst/>
            <a:ahLst/>
            <a:cxnLst/>
            <a:rect r="r" b="b" t="t" l="l"/>
            <a:pathLst>
              <a:path h="5532536" w="5262824">
                <a:moveTo>
                  <a:pt x="0" y="0"/>
                </a:moveTo>
                <a:lnTo>
                  <a:pt x="5262825" y="0"/>
                </a:lnTo>
                <a:lnTo>
                  <a:pt x="5262825" y="5532536"/>
                </a:lnTo>
                <a:lnTo>
                  <a:pt x="0" y="55325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569699">
            <a:off x="-903326" y="7704726"/>
            <a:ext cx="5262824" cy="5532536"/>
          </a:xfrm>
          <a:custGeom>
            <a:avLst/>
            <a:gdLst/>
            <a:ahLst/>
            <a:cxnLst/>
            <a:rect r="r" b="b" t="t" l="l"/>
            <a:pathLst>
              <a:path h="5532536" w="5262824">
                <a:moveTo>
                  <a:pt x="0" y="0"/>
                </a:moveTo>
                <a:lnTo>
                  <a:pt x="5262824" y="0"/>
                </a:lnTo>
                <a:lnTo>
                  <a:pt x="5262824" y="5532536"/>
                </a:lnTo>
                <a:lnTo>
                  <a:pt x="0" y="55325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645802" y="8840876"/>
            <a:ext cx="2645131" cy="1193615"/>
          </a:xfrm>
          <a:custGeom>
            <a:avLst/>
            <a:gdLst/>
            <a:ahLst/>
            <a:cxnLst/>
            <a:rect r="r" b="b" t="t" l="l"/>
            <a:pathLst>
              <a:path h="1193615" w="2645131">
                <a:moveTo>
                  <a:pt x="0" y="0"/>
                </a:moveTo>
                <a:lnTo>
                  <a:pt x="2645132" y="0"/>
                </a:lnTo>
                <a:lnTo>
                  <a:pt x="2645132" y="1193616"/>
                </a:lnTo>
                <a:lnTo>
                  <a:pt x="0" y="11936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30949" y="4599643"/>
            <a:ext cx="5764161" cy="179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450"/>
              </a:lnSpc>
              <a:spcBef>
                <a:spcPct val="0"/>
              </a:spcBef>
            </a:pPr>
          </a:p>
          <a:p>
            <a:pPr algn="ctr" marL="0" indent="0" lvl="1">
              <a:lnSpc>
                <a:spcPts val="3450"/>
              </a:lnSpc>
              <a:spcBef>
                <a:spcPct val="0"/>
              </a:spcBef>
            </a:pPr>
            <a:r>
              <a:rPr lang="en-US" sz="2300" spc="200" strike="noStrike" u="none">
                <a:solidFill>
                  <a:srgbClr val="232323"/>
                </a:solidFill>
                <a:latin typeface="Agrandir"/>
                <a:ea typeface="Agrandir"/>
                <a:cs typeface="Agrandir"/>
                <a:sym typeface="Agrandir"/>
              </a:rPr>
              <a:t> El símbolo + sirve para sumar</a:t>
            </a:r>
          </a:p>
          <a:p>
            <a:pPr algn="ctr" marL="0" indent="0" lvl="1">
              <a:lnSpc>
                <a:spcPts val="3450"/>
              </a:lnSpc>
              <a:spcBef>
                <a:spcPct val="0"/>
              </a:spcBef>
            </a:pPr>
            <a:r>
              <a:rPr lang="en-US" sz="2300" spc="200" strike="noStrike" u="none">
                <a:solidFill>
                  <a:srgbClr val="232323"/>
                </a:solidFill>
                <a:latin typeface="Agrandir"/>
                <a:ea typeface="Agrandir"/>
                <a:cs typeface="Agrandir"/>
                <a:sym typeface="Agrandir"/>
              </a:rPr>
              <a:t>  Cuando lo usás, Excel puede hacer cuentas solo.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-1275725">
            <a:off x="348263" y="203941"/>
            <a:ext cx="861622" cy="2082471"/>
          </a:xfrm>
          <a:custGeom>
            <a:avLst/>
            <a:gdLst/>
            <a:ahLst/>
            <a:cxnLst/>
            <a:rect r="r" b="b" t="t" l="l"/>
            <a:pathLst>
              <a:path h="2082471" w="861622">
                <a:moveTo>
                  <a:pt x="0" y="0"/>
                </a:moveTo>
                <a:lnTo>
                  <a:pt x="861623" y="0"/>
                </a:lnTo>
                <a:lnTo>
                  <a:pt x="861623" y="2082471"/>
                </a:lnTo>
                <a:lnTo>
                  <a:pt x="0" y="20824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968855" y="7971561"/>
            <a:ext cx="635377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750"/>
              </a:lnSpc>
              <a:spcBef>
                <a:spcPct val="0"/>
              </a:spcBef>
            </a:pPr>
            <a:r>
              <a:rPr lang="en-US" sz="2500" spc="217" strike="noStrike" u="none">
                <a:solidFill>
                  <a:srgbClr val="232323"/>
                </a:solidFill>
                <a:latin typeface="Agrandir"/>
                <a:ea typeface="Agrandir"/>
                <a:cs typeface="Agrandir"/>
                <a:sym typeface="Agrandir"/>
              </a:rPr>
              <a:t>  Le dice a Excel: “vamos a calcular”.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350577" y="4770836"/>
            <a:ext cx="6697563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750"/>
              </a:lnSpc>
              <a:spcBef>
                <a:spcPct val="0"/>
              </a:spcBef>
            </a:pPr>
            <a:r>
              <a:rPr lang="en-US" sz="2500" spc="217" strike="noStrike" u="none">
                <a:solidFill>
                  <a:srgbClr val="232323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</a:p>
          <a:p>
            <a:pPr algn="ctr" marL="0" indent="0" lvl="1">
              <a:lnSpc>
                <a:spcPts val="3750"/>
              </a:lnSpc>
              <a:spcBef>
                <a:spcPct val="0"/>
              </a:spcBef>
            </a:pPr>
            <a:r>
              <a:rPr lang="en-US" sz="2500" spc="217" strike="noStrike" u="none">
                <a:solidFill>
                  <a:srgbClr val="232323"/>
                </a:solidFill>
                <a:latin typeface="Agrandir"/>
                <a:ea typeface="Agrandir"/>
                <a:cs typeface="Agrandir"/>
                <a:sym typeface="Agrandir"/>
              </a:rPr>
              <a:t>  No se usa la x, se usa el asterisco (*).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105193" y="7257638"/>
            <a:ext cx="6812161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750"/>
              </a:lnSpc>
              <a:spcBef>
                <a:spcPct val="0"/>
              </a:spcBef>
            </a:pPr>
          </a:p>
          <a:p>
            <a:pPr algn="ctr" marL="0" indent="0" lvl="1">
              <a:lnSpc>
                <a:spcPts val="3750"/>
              </a:lnSpc>
              <a:spcBef>
                <a:spcPct val="0"/>
              </a:spcBef>
            </a:pPr>
            <a:r>
              <a:rPr lang="en-US" sz="2500" spc="217" strike="noStrike" u="none">
                <a:solidFill>
                  <a:srgbClr val="232323"/>
                </a:solidFill>
                <a:latin typeface="Agrandir"/>
                <a:ea typeface="Agrandir"/>
                <a:cs typeface="Agrandir"/>
                <a:sym typeface="Agrandir"/>
              </a:rPr>
              <a:t>📌 Excel puede pensar rápido</a:t>
            </a:r>
          </a:p>
          <a:p>
            <a:pPr algn="ctr" marL="0" indent="0" lvl="1">
              <a:lnSpc>
                <a:spcPts val="3750"/>
              </a:lnSpc>
              <a:spcBef>
                <a:spcPct val="0"/>
              </a:spcBef>
            </a:pPr>
            <a:r>
              <a:rPr lang="en-US" sz="2500" spc="217" strike="noStrike" u="none">
                <a:solidFill>
                  <a:srgbClr val="232323"/>
                </a:solidFill>
                <a:latin typeface="Agrandir"/>
                <a:ea typeface="Agrandir"/>
                <a:cs typeface="Agrandir"/>
                <a:sym typeface="Agrandir"/>
              </a:rPr>
              <a:t> 👉 Hace cuentas sin usar calculadora.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61446" y="4244733"/>
            <a:ext cx="5103168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0"/>
              </a:lnSpc>
              <a:spcBef>
                <a:spcPct val="0"/>
              </a:spcBef>
            </a:pPr>
            <a:r>
              <a:rPr lang="en-US" b="true" sz="2700" spc="234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🔍 ¿Sabías que en Excel…?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53178" y="7295286"/>
            <a:ext cx="59851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0"/>
              </a:lnSpc>
              <a:spcBef>
                <a:spcPct val="0"/>
              </a:spcBef>
            </a:pPr>
            <a:r>
              <a:rPr lang="en-US" b="true" sz="2700" spc="234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 El símbolo = inicia una fórmula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463245" y="4244733"/>
            <a:ext cx="6075908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50"/>
              </a:lnSpc>
              <a:spcBef>
                <a:spcPct val="0"/>
              </a:spcBef>
            </a:pPr>
            <a:r>
              <a:rPr lang="en-US" b="true" sz="2700" spc="234" strike="noStrike" u="none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El símbolo * es para multiplicar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814846" y="7042373"/>
            <a:ext cx="5769025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50"/>
              </a:lnSpc>
              <a:spcBef>
                <a:spcPct val="0"/>
              </a:spcBef>
            </a:pPr>
            <a:r>
              <a:rPr lang="en-US" b="true" sz="2700" spc="234" strike="noStrike" u="none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➗ El símbolo / es para dividir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C61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497590">
            <a:off x="11039057" y="5360215"/>
            <a:ext cx="8859284" cy="7796170"/>
          </a:xfrm>
          <a:custGeom>
            <a:avLst/>
            <a:gdLst/>
            <a:ahLst/>
            <a:cxnLst/>
            <a:rect r="r" b="b" t="t" l="l"/>
            <a:pathLst>
              <a:path h="7796170" w="8859284">
                <a:moveTo>
                  <a:pt x="0" y="0"/>
                </a:moveTo>
                <a:lnTo>
                  <a:pt x="8859284" y="0"/>
                </a:lnTo>
                <a:lnTo>
                  <a:pt x="8859284" y="7796170"/>
                </a:lnTo>
                <a:lnTo>
                  <a:pt x="0" y="77961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9744510">
            <a:off x="-2543506" y="-2443512"/>
            <a:ext cx="9118578" cy="8024348"/>
          </a:xfrm>
          <a:custGeom>
            <a:avLst/>
            <a:gdLst/>
            <a:ahLst/>
            <a:cxnLst/>
            <a:rect r="r" b="b" t="t" l="l"/>
            <a:pathLst>
              <a:path h="8024348" w="9118578">
                <a:moveTo>
                  <a:pt x="0" y="0"/>
                </a:moveTo>
                <a:lnTo>
                  <a:pt x="9118577" y="0"/>
                </a:lnTo>
                <a:lnTo>
                  <a:pt x="9118577" y="8024348"/>
                </a:lnTo>
                <a:lnTo>
                  <a:pt x="0" y="8024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812550" y="1147860"/>
            <a:ext cx="14662899" cy="7991280"/>
          </a:xfrm>
          <a:custGeom>
            <a:avLst/>
            <a:gdLst/>
            <a:ahLst/>
            <a:cxnLst/>
            <a:rect r="r" b="b" t="t" l="l"/>
            <a:pathLst>
              <a:path h="7991280" w="14662899">
                <a:moveTo>
                  <a:pt x="0" y="0"/>
                </a:moveTo>
                <a:lnTo>
                  <a:pt x="14662900" y="0"/>
                </a:lnTo>
                <a:lnTo>
                  <a:pt x="14662900" y="7991280"/>
                </a:lnTo>
                <a:lnTo>
                  <a:pt x="0" y="79912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205769" y="3628571"/>
            <a:ext cx="14153482" cy="2149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927"/>
              </a:lnSpc>
            </a:pPr>
            <a:r>
              <a:rPr lang="en-US" sz="16765" spc="-335">
                <a:solidFill>
                  <a:srgbClr val="232323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GRACIAS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4555725">
            <a:off x="-600758" y="6372872"/>
            <a:ext cx="5262824" cy="5532536"/>
          </a:xfrm>
          <a:custGeom>
            <a:avLst/>
            <a:gdLst/>
            <a:ahLst/>
            <a:cxnLst/>
            <a:rect r="r" b="b" t="t" l="l"/>
            <a:pathLst>
              <a:path h="5532536" w="5262824">
                <a:moveTo>
                  <a:pt x="0" y="0"/>
                </a:moveTo>
                <a:lnTo>
                  <a:pt x="5262824" y="0"/>
                </a:lnTo>
                <a:lnTo>
                  <a:pt x="5262824" y="5532536"/>
                </a:lnTo>
                <a:lnTo>
                  <a:pt x="0" y="55325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-6317476">
            <a:off x="13858909" y="-1618408"/>
            <a:ext cx="5262824" cy="5532536"/>
          </a:xfrm>
          <a:custGeom>
            <a:avLst/>
            <a:gdLst/>
            <a:ahLst/>
            <a:cxnLst/>
            <a:rect r="r" b="b" t="t" l="l"/>
            <a:pathLst>
              <a:path h="5532536" w="5262824">
                <a:moveTo>
                  <a:pt x="0" y="0"/>
                </a:moveTo>
                <a:lnTo>
                  <a:pt x="5262824" y="0"/>
                </a:lnTo>
                <a:lnTo>
                  <a:pt x="5262824" y="5532536"/>
                </a:lnTo>
                <a:lnTo>
                  <a:pt x="0" y="55325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828008" y="432924"/>
            <a:ext cx="2640559" cy="1191552"/>
          </a:xfrm>
          <a:custGeom>
            <a:avLst/>
            <a:gdLst/>
            <a:ahLst/>
            <a:cxnLst/>
            <a:rect r="r" b="b" t="t" l="l"/>
            <a:pathLst>
              <a:path h="1191552" w="2640559">
                <a:moveTo>
                  <a:pt x="0" y="0"/>
                </a:moveTo>
                <a:lnTo>
                  <a:pt x="2640558" y="0"/>
                </a:lnTo>
                <a:lnTo>
                  <a:pt x="2640558" y="1191552"/>
                </a:lnTo>
                <a:lnTo>
                  <a:pt x="0" y="11915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5167756" y="8661492"/>
            <a:ext cx="2645131" cy="1193615"/>
          </a:xfrm>
          <a:custGeom>
            <a:avLst/>
            <a:gdLst/>
            <a:ahLst/>
            <a:cxnLst/>
            <a:rect r="r" b="b" t="t" l="l"/>
            <a:pathLst>
              <a:path h="1193615" w="2645131">
                <a:moveTo>
                  <a:pt x="0" y="0"/>
                </a:moveTo>
                <a:lnTo>
                  <a:pt x="2645131" y="0"/>
                </a:lnTo>
                <a:lnTo>
                  <a:pt x="2645131" y="1193616"/>
                </a:lnTo>
                <a:lnTo>
                  <a:pt x="0" y="11936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-10630379">
            <a:off x="714258" y="3310209"/>
            <a:ext cx="2632793" cy="918187"/>
          </a:xfrm>
          <a:custGeom>
            <a:avLst/>
            <a:gdLst/>
            <a:ahLst/>
            <a:cxnLst/>
            <a:rect r="r" b="b" t="t" l="l"/>
            <a:pathLst>
              <a:path h="918187" w="2632793">
                <a:moveTo>
                  <a:pt x="0" y="0"/>
                </a:moveTo>
                <a:lnTo>
                  <a:pt x="2632792" y="0"/>
                </a:lnTo>
                <a:lnTo>
                  <a:pt x="2632792" y="918186"/>
                </a:lnTo>
                <a:lnTo>
                  <a:pt x="0" y="9181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-10630379">
            <a:off x="15159053" y="5318894"/>
            <a:ext cx="2632793" cy="918187"/>
          </a:xfrm>
          <a:custGeom>
            <a:avLst/>
            <a:gdLst/>
            <a:ahLst/>
            <a:cxnLst/>
            <a:rect r="r" b="b" t="t" l="l"/>
            <a:pathLst>
              <a:path h="918187" w="2632793">
                <a:moveTo>
                  <a:pt x="0" y="0"/>
                </a:moveTo>
                <a:lnTo>
                  <a:pt x="2632793" y="0"/>
                </a:lnTo>
                <a:lnTo>
                  <a:pt x="2632793" y="918186"/>
                </a:lnTo>
                <a:lnTo>
                  <a:pt x="0" y="9181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26226" y="4632371"/>
            <a:ext cx="3579113" cy="6769008"/>
          </a:xfrm>
          <a:custGeom>
            <a:avLst/>
            <a:gdLst/>
            <a:ahLst/>
            <a:cxnLst/>
            <a:rect r="r" b="b" t="t" l="l"/>
            <a:pathLst>
              <a:path h="6769008" w="3579113">
                <a:moveTo>
                  <a:pt x="0" y="0"/>
                </a:moveTo>
                <a:lnTo>
                  <a:pt x="3579113" y="0"/>
                </a:lnTo>
                <a:lnTo>
                  <a:pt x="3579113" y="6769008"/>
                </a:lnTo>
                <a:lnTo>
                  <a:pt x="0" y="67690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2324254">
            <a:off x="12719440" y="228729"/>
            <a:ext cx="3828379" cy="2679865"/>
          </a:xfrm>
          <a:custGeom>
            <a:avLst/>
            <a:gdLst/>
            <a:ahLst/>
            <a:cxnLst/>
            <a:rect r="r" b="b" t="t" l="l"/>
            <a:pathLst>
              <a:path h="2679865" w="3828379">
                <a:moveTo>
                  <a:pt x="0" y="0"/>
                </a:moveTo>
                <a:lnTo>
                  <a:pt x="3828379" y="0"/>
                </a:lnTo>
                <a:lnTo>
                  <a:pt x="3828379" y="2679866"/>
                </a:lnTo>
                <a:lnTo>
                  <a:pt x="0" y="267986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4" id="14"/>
          <p:cNvSpPr txBox="true"/>
          <p:nvPr/>
        </p:nvSpPr>
        <p:spPr>
          <a:xfrm rot="0">
            <a:off x="4700162" y="7277777"/>
            <a:ext cx="8887675" cy="449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99"/>
              </a:lnSpc>
              <a:spcBef>
                <a:spcPct val="0"/>
              </a:spcBef>
            </a:pPr>
            <a:r>
              <a:rPr lang="en-US" b="true" sz="2199" i="true" spc="589" strike="noStrike" u="none">
                <a:solidFill>
                  <a:srgbClr val="0C6157"/>
                </a:solidFill>
                <a:latin typeface="Agrandir Bold Italics"/>
                <a:ea typeface="Agrandir Bold Italics"/>
                <a:cs typeface="Agrandir Bold Italics"/>
                <a:sym typeface="Agrandir Bold Italics"/>
              </a:rPr>
              <a:t>www.reallygreatsite.com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DAG985U3xwE</dc:identifier>
  <dcterms:modified xsi:type="dcterms:W3CDTF">2011-08-01T06:04:30Z</dcterms:modified>
  <cp:revision>1</cp:revision>
  <dc:title>Green and Yellow Colorful Illustrated About Women's Leadership Presentation</dc:title>
</cp:coreProperties>
</file>