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Poppins Bold" charset="1" panose="00000800000000000000"/>
      <p:regular r:id="rId22"/>
    </p:embeddedFont>
    <p:embeddedFont>
      <p:font typeface="Poppins" charset="1" panose="000005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97816"/>
            <a:ext cx="5616828" cy="3206698"/>
          </a:xfrm>
          <a:custGeom>
            <a:avLst/>
            <a:gdLst/>
            <a:ahLst/>
            <a:cxnLst/>
            <a:rect r="r" b="b" t="t" l="l"/>
            <a:pathLst>
              <a:path h="3206698" w="5616828">
                <a:moveTo>
                  <a:pt x="0" y="0"/>
                </a:moveTo>
                <a:lnTo>
                  <a:pt x="5616828" y="0"/>
                </a:lnTo>
                <a:lnTo>
                  <a:pt x="5616828" y="3206699"/>
                </a:lnTo>
                <a:lnTo>
                  <a:pt x="0" y="32066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89778" y="1025562"/>
            <a:ext cx="12434693" cy="4117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02"/>
              </a:lnSpc>
              <a:spcBef>
                <a:spcPct val="0"/>
              </a:spcBef>
            </a:pPr>
            <a:r>
              <a:rPr lang="en-US" b="true" sz="1150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Tickets de salida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8095" y="6461182"/>
            <a:ext cx="17631652" cy="1930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9"/>
              </a:lnSpc>
              <a:spcBef>
                <a:spcPct val="0"/>
              </a:spcBef>
            </a:pPr>
            <a:r>
              <a:rPr lang="en-US" b="true" sz="538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11 estrategias creativas para comprobar la comprensión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307881" y="819150"/>
            <a:ext cx="18903763" cy="7517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40"/>
              </a:lnSpc>
              <a:spcBef>
                <a:spcPct val="0"/>
              </a:spcBef>
            </a:pPr>
            <a:r>
              <a:rPr lang="en-US" b="true" sz="702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Momento de caída del micrófono</a:t>
            </a:r>
          </a:p>
          <a:p>
            <a:pPr algn="ctr">
              <a:lnSpc>
                <a:spcPts val="9840"/>
              </a:lnSpc>
              <a:spcBef>
                <a:spcPct val="0"/>
              </a:spcBef>
            </a:pPr>
          </a:p>
          <a:p>
            <a:pPr algn="ctr">
              <a:lnSpc>
                <a:spcPts val="9840"/>
              </a:lnSpc>
              <a:spcBef>
                <a:spcPct val="0"/>
              </a:spcBef>
            </a:pPr>
            <a:r>
              <a:rPr lang="en-US" sz="702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¿Cuál es la información, idea o cita más impactante de la lección de hoy que realmente te llamó la atención o te sorprendió?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455555" y="7377673"/>
            <a:ext cx="1729442" cy="2365049"/>
          </a:xfrm>
          <a:custGeom>
            <a:avLst/>
            <a:gdLst/>
            <a:ahLst/>
            <a:cxnLst/>
            <a:rect r="r" b="b" t="t" l="l"/>
            <a:pathLst>
              <a:path h="2365049" w="1729442">
                <a:moveTo>
                  <a:pt x="0" y="0"/>
                </a:moveTo>
                <a:lnTo>
                  <a:pt x="1729442" y="0"/>
                </a:lnTo>
                <a:lnTo>
                  <a:pt x="1729442" y="2365050"/>
                </a:lnTo>
                <a:lnTo>
                  <a:pt x="0" y="2365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34191" y="1144925"/>
            <a:ext cx="18556383" cy="7878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55"/>
              </a:lnSpc>
              <a:spcBef>
                <a:spcPct val="0"/>
              </a:spcBef>
            </a:pPr>
            <a:r>
              <a:rPr lang="en-US" b="true" sz="632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Bombilla y obstáculo</a:t>
            </a:r>
          </a:p>
          <a:p>
            <a:pPr algn="ctr">
              <a:lnSpc>
                <a:spcPts val="8855"/>
              </a:lnSpc>
              <a:spcBef>
                <a:spcPct val="0"/>
              </a:spcBef>
            </a:pPr>
          </a:p>
          <a:p>
            <a:pPr algn="ctr">
              <a:lnSpc>
                <a:spcPts val="8855"/>
              </a:lnSpc>
              <a:spcBef>
                <a:spcPct val="0"/>
              </a:spcBef>
            </a:pPr>
            <a:r>
              <a:rPr lang="en-US" sz="63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Dibuja una bombilla y escribe tu mayor momento de revelación de la lección.</a:t>
            </a:r>
          </a:p>
          <a:p>
            <a:pPr algn="ctr">
              <a:lnSpc>
                <a:spcPts val="8855"/>
              </a:lnSpc>
              <a:spcBef>
                <a:spcPct val="0"/>
              </a:spcBef>
            </a:pPr>
            <a:r>
              <a:rPr lang="en-US" sz="63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Luego dibuja una señal de stop </a:t>
            </a:r>
          </a:p>
          <a:p>
            <a:pPr algn="ctr">
              <a:lnSpc>
                <a:spcPts val="8855"/>
              </a:lnSpc>
              <a:spcBef>
                <a:spcPct val="0"/>
              </a:spcBef>
            </a:pPr>
            <a:r>
              <a:rPr lang="en-US" sz="63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 escribe algo que</a:t>
            </a:r>
          </a:p>
          <a:p>
            <a:pPr algn="ctr">
              <a:lnSpc>
                <a:spcPts val="8855"/>
              </a:lnSpc>
              <a:spcBef>
                <a:spcPct val="0"/>
              </a:spcBef>
            </a:pPr>
            <a:r>
              <a:rPr lang="en-US" sz="63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todavía te confunda.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311186" y="6257472"/>
            <a:ext cx="2976814" cy="4029528"/>
          </a:xfrm>
          <a:custGeom>
            <a:avLst/>
            <a:gdLst/>
            <a:ahLst/>
            <a:cxnLst/>
            <a:rect r="r" b="b" t="t" l="l"/>
            <a:pathLst>
              <a:path h="4029528" w="2976814">
                <a:moveTo>
                  <a:pt x="0" y="0"/>
                </a:moveTo>
                <a:lnTo>
                  <a:pt x="2976814" y="0"/>
                </a:lnTo>
                <a:lnTo>
                  <a:pt x="2976814" y="4029528"/>
                </a:lnTo>
                <a:lnTo>
                  <a:pt x="0" y="4029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492253"/>
            <a:ext cx="2760183" cy="2805777"/>
          </a:xfrm>
          <a:custGeom>
            <a:avLst/>
            <a:gdLst/>
            <a:ahLst/>
            <a:cxnLst/>
            <a:rect r="r" b="b" t="t" l="l"/>
            <a:pathLst>
              <a:path h="2805777" w="2760183">
                <a:moveTo>
                  <a:pt x="0" y="0"/>
                </a:moveTo>
                <a:lnTo>
                  <a:pt x="2760183" y="0"/>
                </a:lnTo>
                <a:lnTo>
                  <a:pt x="2760183" y="2805777"/>
                </a:lnTo>
                <a:lnTo>
                  <a:pt x="0" y="2805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73113"/>
            <a:ext cx="18027904" cy="8818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62"/>
              </a:lnSpc>
              <a:spcBef>
                <a:spcPct val="0"/>
              </a:spcBef>
            </a:pPr>
            <a:r>
              <a:rPr lang="en-US" b="true" sz="768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Pista de obstáculos</a:t>
            </a:r>
          </a:p>
          <a:p>
            <a:pPr algn="ctr">
              <a:lnSpc>
                <a:spcPts val="7318"/>
              </a:lnSpc>
              <a:spcBef>
                <a:spcPct val="0"/>
              </a:spcBef>
            </a:pPr>
          </a:p>
          <a:p>
            <a:pPr algn="ctr">
              <a:lnSpc>
                <a:spcPts val="7318"/>
              </a:lnSpc>
              <a:spcBef>
                <a:spcPct val="0"/>
              </a:spcBef>
            </a:pPr>
            <a:r>
              <a:rPr lang="en-US" b="true" sz="522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Punto más confuso:</a:t>
            </a:r>
            <a:r>
              <a:rPr lang="en-US" sz="522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escribe algo que todavía te resulte confuso.</a:t>
            </a:r>
          </a:p>
          <a:p>
            <a:pPr algn="ctr">
              <a:lnSpc>
                <a:spcPts val="7318"/>
              </a:lnSpc>
              <a:spcBef>
                <a:spcPct val="0"/>
              </a:spcBef>
            </a:pPr>
            <a:r>
              <a:rPr lang="en-US" b="true" sz="522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Punto más destacado: </a:t>
            </a:r>
            <a:r>
              <a:rPr lang="en-US" sz="522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escribe un concepto clave que hayas entendido completamente.</a:t>
            </a:r>
          </a:p>
          <a:p>
            <a:pPr algn="ctr">
              <a:lnSpc>
                <a:spcPts val="7318"/>
              </a:lnSpc>
              <a:spcBef>
                <a:spcPct val="0"/>
              </a:spcBef>
            </a:pPr>
            <a:r>
              <a:rPr lang="en-US" b="true" sz="522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Salto final:</a:t>
            </a:r>
            <a:r>
              <a:rPr lang="en-US" sz="522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escribe una acción que puedas realizar para mejorar tu comprensión.</a:t>
            </a:r>
          </a:p>
          <a:p>
            <a:pPr algn="ctr">
              <a:lnSpc>
                <a:spcPts val="7318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606267" y="7321653"/>
            <a:ext cx="2214681" cy="2734174"/>
          </a:xfrm>
          <a:custGeom>
            <a:avLst/>
            <a:gdLst/>
            <a:ahLst/>
            <a:cxnLst/>
            <a:rect r="r" b="b" t="t" l="l"/>
            <a:pathLst>
              <a:path h="2734174" w="2214681">
                <a:moveTo>
                  <a:pt x="0" y="0"/>
                </a:moveTo>
                <a:lnTo>
                  <a:pt x="2214681" y="0"/>
                </a:lnTo>
                <a:lnTo>
                  <a:pt x="2214681" y="2734174"/>
                </a:lnTo>
                <a:lnTo>
                  <a:pt x="0" y="27341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-38311"/>
            <a:ext cx="16068611" cy="9683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16"/>
              </a:lnSpc>
              <a:spcBef>
                <a:spcPct val="0"/>
              </a:spcBef>
            </a:pPr>
            <a:r>
              <a:rPr lang="en-US" b="true" sz="979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Ponte al día</a:t>
            </a:r>
          </a:p>
          <a:p>
            <a:pPr algn="ctr">
              <a:lnSpc>
                <a:spcPts val="13716"/>
              </a:lnSpc>
              <a:spcBef>
                <a:spcPct val="0"/>
              </a:spcBef>
            </a:pPr>
          </a:p>
          <a:p>
            <a:pPr algn="ctr">
              <a:lnSpc>
                <a:spcPts val="9715"/>
              </a:lnSpc>
              <a:spcBef>
                <a:spcPct val="0"/>
              </a:spcBef>
            </a:pPr>
            <a:r>
              <a:rPr lang="en-US" sz="693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Imagina que un amigo ha faltado a la clase de hoy. Escríbele una lista con los </a:t>
            </a:r>
            <a:r>
              <a:rPr lang="en-US" b="true" sz="693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3-5 puntos principales</a:t>
            </a:r>
            <a:r>
              <a:rPr lang="en-US" sz="693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 la lección que le ayudarían a ponerse al día.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225494" y="-296639"/>
            <a:ext cx="4033806" cy="4033806"/>
          </a:xfrm>
          <a:custGeom>
            <a:avLst/>
            <a:gdLst/>
            <a:ahLst/>
            <a:cxnLst/>
            <a:rect r="r" b="b" t="t" l="l"/>
            <a:pathLst>
              <a:path h="4033806" w="4033806">
                <a:moveTo>
                  <a:pt x="0" y="0"/>
                </a:moveTo>
                <a:lnTo>
                  <a:pt x="4033806" y="0"/>
                </a:lnTo>
                <a:lnTo>
                  <a:pt x="4033806" y="4033806"/>
                </a:lnTo>
                <a:lnTo>
                  <a:pt x="0" y="4033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7076" y="-285750"/>
            <a:ext cx="17833848" cy="9950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39"/>
              </a:lnSpc>
              <a:spcBef>
                <a:spcPct val="0"/>
              </a:spcBef>
            </a:pPr>
            <a:r>
              <a:rPr lang="en-US" b="true" sz="100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Conexión con el mundo real</a:t>
            </a:r>
          </a:p>
          <a:p>
            <a:pPr algn="ctr">
              <a:lnSpc>
                <a:spcPts val="8288"/>
              </a:lnSpc>
              <a:spcBef>
                <a:spcPct val="0"/>
              </a:spcBef>
            </a:pPr>
            <a:r>
              <a:rPr lang="en-US" sz="59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Escribe una frase que explique cómo la lección de hoy se relaciona con algo del mundo real.</a:t>
            </a:r>
          </a:p>
          <a:p>
            <a:pPr algn="ctr">
              <a:lnSpc>
                <a:spcPts val="8288"/>
              </a:lnSpc>
              <a:spcBef>
                <a:spcPct val="0"/>
              </a:spcBef>
            </a:pPr>
          </a:p>
          <a:p>
            <a:pPr algn="ctr">
              <a:lnSpc>
                <a:spcPts val="8288"/>
              </a:lnSpc>
              <a:spcBef>
                <a:spcPct val="0"/>
              </a:spcBef>
            </a:pPr>
            <a:r>
              <a:rPr lang="en-US" b="true" sz="592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Opción de desafío: </a:t>
            </a:r>
            <a:r>
              <a:rPr lang="en-US" sz="59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 una conexión personal específica: cómo has visto o experimentado el concepto de hoy en tu propia vida.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58529" y="1344257"/>
            <a:ext cx="2390733" cy="2041088"/>
          </a:xfrm>
          <a:custGeom>
            <a:avLst/>
            <a:gdLst/>
            <a:ahLst/>
            <a:cxnLst/>
            <a:rect r="r" b="b" t="t" l="l"/>
            <a:pathLst>
              <a:path h="2041088" w="2390733">
                <a:moveTo>
                  <a:pt x="0" y="0"/>
                </a:moveTo>
                <a:lnTo>
                  <a:pt x="2390733" y="0"/>
                </a:lnTo>
                <a:lnTo>
                  <a:pt x="2390733" y="2041088"/>
                </a:lnTo>
                <a:lnTo>
                  <a:pt x="0" y="20410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424238" y="1186478"/>
            <a:ext cx="2835062" cy="2356645"/>
          </a:xfrm>
          <a:custGeom>
            <a:avLst/>
            <a:gdLst/>
            <a:ahLst/>
            <a:cxnLst/>
            <a:rect r="r" b="b" t="t" l="l"/>
            <a:pathLst>
              <a:path h="2356645" w="2835062">
                <a:moveTo>
                  <a:pt x="0" y="0"/>
                </a:moveTo>
                <a:lnTo>
                  <a:pt x="2835062" y="0"/>
                </a:lnTo>
                <a:lnTo>
                  <a:pt x="2835062" y="2356645"/>
                </a:lnTo>
                <a:lnTo>
                  <a:pt x="0" y="23566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1014" y="49812"/>
            <a:ext cx="17765973" cy="6982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732"/>
              </a:lnSpc>
              <a:spcBef>
                <a:spcPct val="0"/>
              </a:spcBef>
            </a:pPr>
            <a:r>
              <a:rPr lang="en-US" b="true" sz="1123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Supera al profesor</a:t>
            </a:r>
          </a:p>
          <a:p>
            <a:pPr algn="ctr">
              <a:lnSpc>
                <a:spcPts val="9725"/>
              </a:lnSpc>
              <a:spcBef>
                <a:spcPct val="0"/>
              </a:spcBef>
            </a:pPr>
          </a:p>
          <a:p>
            <a:pPr algn="ctr">
              <a:lnSpc>
                <a:spcPts val="9725"/>
              </a:lnSpc>
              <a:spcBef>
                <a:spcPct val="0"/>
              </a:spcBef>
            </a:pPr>
            <a:r>
              <a:rPr lang="en-US" sz="69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¡Escribe una pregunta sobre la lección de hoy que creas que sería un desafío para el profesor responder!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6890070"/>
            <a:ext cx="3784880" cy="3396930"/>
          </a:xfrm>
          <a:custGeom>
            <a:avLst/>
            <a:gdLst/>
            <a:ahLst/>
            <a:cxnLst/>
            <a:rect r="r" b="b" t="t" l="l"/>
            <a:pathLst>
              <a:path h="3396930" w="3784880">
                <a:moveTo>
                  <a:pt x="0" y="0"/>
                </a:moveTo>
                <a:lnTo>
                  <a:pt x="3784880" y="0"/>
                </a:lnTo>
                <a:lnTo>
                  <a:pt x="3784880" y="3396930"/>
                </a:lnTo>
                <a:lnTo>
                  <a:pt x="0" y="3396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72451" y="733425"/>
            <a:ext cx="15586849" cy="911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70"/>
              </a:lnSpc>
              <a:spcBef>
                <a:spcPct val="0"/>
              </a:spcBef>
            </a:pPr>
            <a:r>
              <a:rPr lang="en-US" b="true" sz="1047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Próxima lección: Predicción</a:t>
            </a:r>
          </a:p>
          <a:p>
            <a:pPr algn="ctr">
              <a:lnSpc>
                <a:spcPts val="14670"/>
              </a:lnSpc>
              <a:spcBef>
                <a:spcPct val="0"/>
              </a:spcBef>
            </a:pPr>
          </a:p>
          <a:p>
            <a:pPr algn="ctr">
              <a:lnSpc>
                <a:spcPts val="9236"/>
              </a:lnSpc>
              <a:spcBef>
                <a:spcPct val="0"/>
              </a:spcBef>
            </a:pPr>
            <a:r>
              <a:rPr lang="en-US" sz="659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Basándote en lo que hemos aprendido hoy, ¿qué crees que veremos en la próxima lección?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05996" y="3150308"/>
            <a:ext cx="4519947" cy="4578215"/>
          </a:xfrm>
          <a:custGeom>
            <a:avLst/>
            <a:gdLst/>
            <a:ahLst/>
            <a:cxnLst/>
            <a:rect r="r" b="b" t="t" l="l"/>
            <a:pathLst>
              <a:path h="4578215" w="4519947">
                <a:moveTo>
                  <a:pt x="0" y="0"/>
                </a:moveTo>
                <a:lnTo>
                  <a:pt x="4519946" y="0"/>
                </a:lnTo>
                <a:lnTo>
                  <a:pt x="4519946" y="4578215"/>
                </a:lnTo>
                <a:lnTo>
                  <a:pt x="0" y="4578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866822"/>
            <a:ext cx="18288000" cy="6539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8"/>
              </a:lnSpc>
              <a:spcBef>
                <a:spcPct val="0"/>
              </a:spcBef>
            </a:pPr>
            <a:r>
              <a:rPr lang="en-US" b="true" sz="504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¿Qué son los tickets de salida?</a:t>
            </a:r>
          </a:p>
          <a:p>
            <a:pPr algn="ctr">
              <a:lnSpc>
                <a:spcPts val="9018"/>
              </a:lnSpc>
              <a:spcBef>
                <a:spcPct val="0"/>
              </a:spcBef>
            </a:pPr>
          </a:p>
          <a:p>
            <a:pPr algn="ctr">
              <a:lnSpc>
                <a:spcPts val="7058"/>
              </a:lnSpc>
              <a:spcBef>
                <a:spcPct val="0"/>
              </a:spcBef>
            </a:pPr>
            <a:r>
              <a:rPr lang="en-US" sz="504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 tickets de salida son una forma rápida y eficaz para que los profesores comprueben la comprensión de los alumnos antes de que salgan del aula. </a:t>
            </a:r>
          </a:p>
          <a:p>
            <a:pPr algn="ctr">
              <a:lnSpc>
                <a:spcPts val="7058"/>
              </a:lnSpc>
              <a:spcBef>
                <a:spcPct val="0"/>
              </a:spcBef>
            </a:pPr>
          </a:p>
          <a:p>
            <a:pPr algn="ctr">
              <a:lnSpc>
                <a:spcPts val="7058"/>
              </a:lnSpc>
              <a:spcBef>
                <a:spcPct val="0"/>
              </a:spcBef>
            </a:pPr>
            <a:r>
              <a:rPr lang="en-US" sz="504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 aquí por qué son tan valiosos...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-219075"/>
            <a:ext cx="18288000" cy="10870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8"/>
              </a:lnSpc>
              <a:spcBef>
                <a:spcPct val="0"/>
              </a:spcBef>
            </a:pPr>
            <a:r>
              <a:rPr lang="en-US" b="true" sz="737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Retroalimentación instantánea:</a:t>
            </a:r>
          </a:p>
          <a:p>
            <a:pPr algn="ctr">
              <a:lnSpc>
                <a:spcPts val="5978"/>
              </a:lnSpc>
              <a:spcBef>
                <a:spcPct val="0"/>
              </a:spcBef>
            </a:pPr>
            <a:r>
              <a:rPr lang="en-US" sz="42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42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yuda a los profesores a ver qué </a:t>
            </a:r>
          </a:p>
          <a:p>
            <a:pPr algn="ctr">
              <a:lnSpc>
                <a:spcPts val="5978"/>
              </a:lnSpc>
              <a:spcBef>
                <a:spcPct val="0"/>
              </a:spcBef>
            </a:pPr>
            <a:r>
              <a:rPr lang="en-US" sz="42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han comprendido los alumnos y en qué han tenido dificultades.</a:t>
            </a:r>
          </a:p>
          <a:p>
            <a:pPr algn="l">
              <a:lnSpc>
                <a:spcPts val="5978"/>
              </a:lnSpc>
              <a:spcBef>
                <a:spcPct val="0"/>
              </a:spcBef>
            </a:pPr>
            <a:r>
              <a:rPr lang="en-US" b="true" sz="4270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Fomenta la reflexión:</a:t>
            </a:r>
            <a:r>
              <a:rPr lang="en-US" sz="42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los alumnos resumen los conceptos clave,  reforzando así su aprendizaje.</a:t>
            </a:r>
          </a:p>
          <a:p>
            <a:pPr algn="l">
              <a:lnSpc>
                <a:spcPts val="5978"/>
              </a:lnSpc>
              <a:spcBef>
                <a:spcPct val="0"/>
              </a:spcBef>
            </a:pPr>
            <a:r>
              <a:rPr lang="en-US" b="true" sz="4270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Promueve el pensamiento crítico:</a:t>
            </a:r>
            <a:r>
              <a:rPr lang="en-US" sz="427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2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muchos tickets de salida requieren que los alumnos analicen, evalúen o apliquen sus conocimientos.</a:t>
            </a:r>
          </a:p>
          <a:p>
            <a:pPr algn="l">
              <a:lnSpc>
                <a:spcPts val="5698"/>
              </a:lnSpc>
              <a:spcBef>
                <a:spcPct val="0"/>
              </a:spcBef>
            </a:pPr>
            <a:r>
              <a:rPr lang="en-US" b="true" sz="4070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Involucra a todos los alumnos:</a:t>
            </a:r>
            <a:r>
              <a:rPr lang="en-US" sz="40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incluso los alumnos más calladostienen la oportunidad de expresar sus opiniones.</a:t>
            </a:r>
          </a:p>
          <a:p>
            <a:pPr algn="l">
              <a:lnSpc>
                <a:spcPts val="5698"/>
              </a:lnSpc>
              <a:spcBef>
                <a:spcPct val="0"/>
              </a:spcBef>
            </a:pPr>
            <a:r>
              <a:rPr lang="en-US" sz="40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Sirve de base para futuras enseñanzas: ayuda a los profesores a ajustar su próxima lección en función de las necesidades de los alumnos.</a:t>
            </a:r>
          </a:p>
          <a:p>
            <a:pPr algn="ctr">
              <a:lnSpc>
                <a:spcPts val="513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63208">
            <a:off x="8024020" y="2044544"/>
            <a:ext cx="11092458" cy="6197911"/>
          </a:xfrm>
          <a:custGeom>
            <a:avLst/>
            <a:gdLst/>
            <a:ahLst/>
            <a:cxnLst/>
            <a:rect r="r" b="b" t="t" l="l"/>
            <a:pathLst>
              <a:path h="6197911" w="11092458">
                <a:moveTo>
                  <a:pt x="0" y="0"/>
                </a:moveTo>
                <a:lnTo>
                  <a:pt x="11092458" y="0"/>
                </a:lnTo>
                <a:lnTo>
                  <a:pt x="11092458" y="6197912"/>
                </a:lnTo>
                <a:lnTo>
                  <a:pt x="0" y="61979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2887" y="41298"/>
            <a:ext cx="15298556" cy="9931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12"/>
              </a:lnSpc>
              <a:spcBef>
                <a:spcPct val="0"/>
              </a:spcBef>
            </a:pPr>
            <a:r>
              <a:rPr lang="en-US" b="true" sz="493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Contenido</a:t>
            </a:r>
          </a:p>
          <a:p>
            <a:pPr algn="ctr">
              <a:lnSpc>
                <a:spcPts val="5974"/>
              </a:lnSpc>
              <a:spcBef>
                <a:spcPct val="0"/>
              </a:spcBef>
            </a:pPr>
          </a:p>
          <a:p>
            <a:pPr algn="l" marL="921295" indent="-460647" lvl="1">
              <a:lnSpc>
                <a:spcPts val="5974"/>
              </a:lnSpc>
              <a:buAutoNum type="arabicPeriod" startAt="1"/>
            </a:pPr>
            <a:r>
              <a:rPr lang="en-US" b="true" sz="42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Resumen de tres dólares</a:t>
            </a:r>
          </a:p>
          <a:p>
            <a:pPr algn="l" marL="921295" indent="-460647" lvl="1">
              <a:lnSpc>
                <a:spcPts val="5974"/>
              </a:lnSpc>
              <a:buAutoNum type="arabicPeriod" startAt="1"/>
            </a:pPr>
            <a:r>
              <a:rPr lang="en-US" b="true" sz="42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Reflexión 3-2-1</a:t>
            </a:r>
          </a:p>
          <a:p>
            <a:pPr algn="l" marL="921295" indent="-460647" lvl="1">
              <a:lnSpc>
                <a:spcPts val="5974"/>
              </a:lnSpc>
              <a:buAutoNum type="arabicPeriod" startAt="1"/>
            </a:pPr>
            <a:r>
              <a:rPr lang="en-US" b="true" sz="42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Comprobación del semáforo</a:t>
            </a:r>
          </a:p>
          <a:p>
            <a:pPr algn="l" marL="921295" indent="-460647" lvl="1">
              <a:lnSpc>
                <a:spcPts val="5974"/>
              </a:lnSpc>
              <a:buAutoNum type="arabicPeriod" startAt="1"/>
            </a:pPr>
            <a:r>
              <a:rPr lang="en-US" b="true" sz="42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Valora tu comprensión</a:t>
            </a:r>
          </a:p>
          <a:p>
            <a:pPr algn="l" marL="921295" indent="-460647" lvl="1">
              <a:lnSpc>
                <a:spcPts val="5974"/>
              </a:lnSpc>
              <a:buAutoNum type="arabicPeriod" startAt="1"/>
            </a:pPr>
            <a:r>
              <a:rPr lang="en-US" b="true" sz="42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Explícaselo a un niño</a:t>
            </a:r>
          </a:p>
          <a:p>
            <a:pPr algn="l" marL="921295" indent="-460647" lvl="1">
              <a:lnSpc>
                <a:spcPts val="5974"/>
              </a:lnSpc>
              <a:buAutoNum type="arabicPeriod" startAt="1"/>
            </a:pPr>
            <a:r>
              <a:rPr lang="en-US" b="true" sz="42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Momento micrófono caído</a:t>
            </a:r>
          </a:p>
          <a:p>
            <a:pPr algn="l" marL="921295" indent="-460647" lvl="1">
              <a:lnSpc>
                <a:spcPts val="5974"/>
              </a:lnSpc>
              <a:buAutoNum type="arabicPeriod" startAt="1"/>
            </a:pPr>
            <a:r>
              <a:rPr lang="en-US" b="true" sz="42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Bombilla y barrera</a:t>
            </a:r>
          </a:p>
          <a:p>
            <a:pPr algn="l" marL="921295" indent="-460647" lvl="1">
              <a:lnSpc>
                <a:spcPts val="5974"/>
              </a:lnSpc>
              <a:buAutoNum type="arabicPeriod" startAt="1"/>
            </a:pPr>
            <a:r>
              <a:rPr lang="en-US" b="true" sz="42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Carrera de obstáculos</a:t>
            </a:r>
          </a:p>
          <a:p>
            <a:pPr algn="l" marL="921295" indent="-460647" lvl="1">
              <a:lnSpc>
                <a:spcPts val="5974"/>
              </a:lnSpc>
              <a:buAutoNum type="arabicPeriod" startAt="1"/>
            </a:pPr>
            <a:r>
              <a:rPr lang="en-US" b="true" sz="42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Notas para ponerse al día</a:t>
            </a:r>
          </a:p>
          <a:p>
            <a:pPr algn="l" marL="921295" indent="-460647" lvl="1">
              <a:lnSpc>
                <a:spcPts val="5974"/>
              </a:lnSpc>
              <a:buAutoNum type="arabicPeriod" startAt="1"/>
            </a:pPr>
            <a:r>
              <a:rPr lang="en-US" b="true" sz="42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Conexión con el mundo real</a:t>
            </a:r>
          </a:p>
          <a:p>
            <a:pPr algn="l" marL="921295" indent="-460647" lvl="1">
              <a:lnSpc>
                <a:spcPts val="5974"/>
              </a:lnSpc>
              <a:buAutoNum type="arabicPeriod" startAt="1"/>
            </a:pPr>
            <a:r>
              <a:rPr lang="en-US" b="true" sz="426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Supera al profesor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7543" y="747148"/>
            <a:ext cx="5179745" cy="3399207"/>
          </a:xfrm>
          <a:custGeom>
            <a:avLst/>
            <a:gdLst/>
            <a:ahLst/>
            <a:cxnLst/>
            <a:rect r="r" b="b" t="t" l="l"/>
            <a:pathLst>
              <a:path h="3399207" w="5179745">
                <a:moveTo>
                  <a:pt x="0" y="0"/>
                </a:moveTo>
                <a:lnTo>
                  <a:pt x="5179745" y="0"/>
                </a:lnTo>
                <a:lnTo>
                  <a:pt x="5179745" y="3399208"/>
                </a:lnTo>
                <a:lnTo>
                  <a:pt x="0" y="3399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1111817"/>
            <a:ext cx="18288000" cy="6858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98"/>
              </a:lnSpc>
              <a:spcBef>
                <a:spcPct val="0"/>
              </a:spcBef>
            </a:pPr>
            <a:r>
              <a:rPr lang="en-US" b="true" sz="464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Resumen de tres dólares</a:t>
            </a:r>
          </a:p>
          <a:p>
            <a:pPr algn="ctr">
              <a:lnSpc>
                <a:spcPts val="6498"/>
              </a:lnSpc>
              <a:spcBef>
                <a:spcPct val="0"/>
              </a:spcBef>
            </a:pPr>
          </a:p>
          <a:p>
            <a:pPr algn="ctr">
              <a:lnSpc>
                <a:spcPts val="6498"/>
              </a:lnSpc>
              <a:spcBef>
                <a:spcPct val="0"/>
              </a:spcBef>
            </a:pPr>
          </a:p>
          <a:p>
            <a:pPr algn="ctr">
              <a:lnSpc>
                <a:spcPts val="6498"/>
              </a:lnSpc>
              <a:spcBef>
                <a:spcPct val="0"/>
              </a:spcBef>
            </a:pPr>
          </a:p>
          <a:p>
            <a:pPr algn="ctr">
              <a:lnSpc>
                <a:spcPts val="7058"/>
              </a:lnSpc>
              <a:spcBef>
                <a:spcPct val="0"/>
              </a:spcBef>
            </a:pPr>
            <a:r>
              <a:rPr lang="en-US" sz="504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Escribe un resumen de la lección de hoy en el que cada palabra valga 10 céntimos: ¡solo tienes 3 dólares (o 30 palabras) para gastar!</a:t>
            </a:r>
          </a:p>
          <a:p>
            <a:pPr algn="ctr">
              <a:lnSpc>
                <a:spcPts val="705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8560" y="790575"/>
            <a:ext cx="16810881" cy="73626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59"/>
              </a:lnSpc>
              <a:spcBef>
                <a:spcPct val="0"/>
              </a:spcBef>
            </a:pPr>
            <a:r>
              <a:rPr lang="en-US" b="true" sz="825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3-2-1</a:t>
            </a:r>
          </a:p>
          <a:p>
            <a:pPr algn="ctr">
              <a:lnSpc>
                <a:spcPts val="11559"/>
              </a:lnSpc>
              <a:spcBef>
                <a:spcPct val="0"/>
              </a:spcBef>
            </a:pPr>
            <a:r>
              <a:rPr lang="en-US" sz="82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Reflexión</a:t>
            </a:r>
          </a:p>
          <a:p>
            <a:pPr algn="ctr">
              <a:lnSpc>
                <a:spcPts val="11559"/>
              </a:lnSpc>
              <a:spcBef>
                <a:spcPct val="0"/>
              </a:spcBef>
            </a:pPr>
            <a:r>
              <a:rPr lang="en-US" sz="82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 cosas que entiendo...</a:t>
            </a:r>
          </a:p>
          <a:p>
            <a:pPr algn="ctr">
              <a:lnSpc>
                <a:spcPts val="11559"/>
              </a:lnSpc>
              <a:spcBef>
                <a:spcPct val="0"/>
              </a:spcBef>
            </a:pPr>
            <a:r>
              <a:rPr lang="en-US" sz="82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 cosas que necesito practicar...</a:t>
            </a:r>
          </a:p>
          <a:p>
            <a:pPr algn="ctr">
              <a:lnSpc>
                <a:spcPts val="11559"/>
              </a:lnSpc>
              <a:spcBef>
                <a:spcPct val="0"/>
              </a:spcBef>
            </a:pPr>
            <a:r>
              <a:rPr lang="en-US" sz="825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 pregunta que tengo...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846706" y="0"/>
            <a:ext cx="5216862" cy="4114800"/>
          </a:xfrm>
          <a:custGeom>
            <a:avLst/>
            <a:gdLst/>
            <a:ahLst/>
            <a:cxnLst/>
            <a:rect r="r" b="b" t="t" l="l"/>
            <a:pathLst>
              <a:path h="4114800" w="5216862">
                <a:moveTo>
                  <a:pt x="0" y="0"/>
                </a:moveTo>
                <a:lnTo>
                  <a:pt x="5216863" y="0"/>
                </a:lnTo>
                <a:lnTo>
                  <a:pt x="52168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34356" y="410751"/>
            <a:ext cx="15019288" cy="8213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0"/>
              </a:lnSpc>
              <a:spcBef>
                <a:spcPct val="0"/>
              </a:spcBef>
            </a:pPr>
            <a:r>
              <a:rPr lang="en-US" b="true" sz="925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Control del semáforo:</a:t>
            </a:r>
          </a:p>
          <a:p>
            <a:pPr algn="ctr">
              <a:lnSpc>
                <a:spcPts val="12960"/>
              </a:lnSpc>
              <a:spcBef>
                <a:spcPct val="0"/>
              </a:spcBef>
            </a:pPr>
          </a:p>
          <a:p>
            <a:pPr algn="ctr">
              <a:lnSpc>
                <a:spcPts val="12960"/>
              </a:lnSpc>
              <a:spcBef>
                <a:spcPct val="0"/>
              </a:spcBef>
            </a:pPr>
            <a:r>
              <a:rPr lang="en-US" sz="92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Entiendo perfectamente...</a:t>
            </a:r>
          </a:p>
          <a:p>
            <a:pPr algn="ctr">
              <a:lnSpc>
                <a:spcPts val="12960"/>
              </a:lnSpc>
              <a:spcBef>
                <a:spcPct val="0"/>
              </a:spcBef>
            </a:pPr>
            <a:r>
              <a:rPr lang="en-US" sz="92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 estoy seguro de...</a:t>
            </a:r>
          </a:p>
          <a:p>
            <a:pPr algn="ctr">
              <a:lnSpc>
                <a:spcPts val="12960"/>
              </a:lnSpc>
              <a:spcBef>
                <a:spcPct val="0"/>
              </a:spcBef>
            </a:pPr>
            <a:r>
              <a:rPr lang="en-US" sz="92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Necesito ayuda...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673554" y="5143500"/>
            <a:ext cx="2449592" cy="5143500"/>
          </a:xfrm>
          <a:custGeom>
            <a:avLst/>
            <a:gdLst/>
            <a:ahLst/>
            <a:cxnLst/>
            <a:rect r="r" b="b" t="t" l="l"/>
            <a:pathLst>
              <a:path h="5143500" w="2449592">
                <a:moveTo>
                  <a:pt x="0" y="0"/>
                </a:moveTo>
                <a:lnTo>
                  <a:pt x="2449592" y="0"/>
                </a:lnTo>
                <a:lnTo>
                  <a:pt x="244959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215494" y="2068872"/>
            <a:ext cx="18188521" cy="4287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1"/>
              </a:lnSpc>
              <a:spcBef>
                <a:spcPct val="0"/>
              </a:spcBef>
            </a:pPr>
            <a:r>
              <a:rPr lang="en-US" b="true" sz="695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b="true" sz="695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Valora tu comprensión</a:t>
            </a:r>
          </a:p>
          <a:p>
            <a:pPr algn="ctr">
              <a:lnSpc>
                <a:spcPts val="8009"/>
              </a:lnSpc>
              <a:spcBef>
                <a:spcPct val="0"/>
              </a:spcBef>
            </a:pPr>
          </a:p>
          <a:p>
            <a:pPr algn="ctr">
              <a:lnSpc>
                <a:spcPts val="8009"/>
              </a:lnSpc>
              <a:spcBef>
                <a:spcPct val="0"/>
              </a:spcBef>
            </a:pPr>
            <a:r>
              <a:rPr lang="en-US" sz="572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 una escala del </a:t>
            </a:r>
            <a:r>
              <a:rPr lang="en-US" b="true" sz="572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  <a:r>
              <a:rPr lang="en-US" sz="572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al </a:t>
            </a:r>
            <a:r>
              <a:rPr lang="en-US" b="true" sz="572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  <a:r>
              <a:rPr lang="en-US" sz="572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¿qué grado de confianza te inspira la lección de hoy? Explica por qué.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6135567" y="6369087"/>
            <a:ext cx="6965178" cy="3917913"/>
          </a:xfrm>
          <a:custGeom>
            <a:avLst/>
            <a:gdLst/>
            <a:ahLst/>
            <a:cxnLst/>
            <a:rect r="r" b="b" t="t" l="l"/>
            <a:pathLst>
              <a:path h="3917913" w="6965178">
                <a:moveTo>
                  <a:pt x="0" y="0"/>
                </a:moveTo>
                <a:lnTo>
                  <a:pt x="6965178" y="0"/>
                </a:lnTo>
                <a:lnTo>
                  <a:pt x="6965178" y="3917913"/>
                </a:lnTo>
                <a:lnTo>
                  <a:pt x="0" y="3917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A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49743" y="866775"/>
            <a:ext cx="18437743" cy="7214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66"/>
              </a:lnSpc>
              <a:spcBef>
                <a:spcPct val="0"/>
              </a:spcBef>
            </a:pPr>
            <a:r>
              <a:rPr lang="en-US" b="true" sz="583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Explícalo a un niño</a:t>
            </a:r>
          </a:p>
          <a:p>
            <a:pPr algn="ctr">
              <a:lnSpc>
                <a:spcPts val="8166"/>
              </a:lnSpc>
              <a:spcBef>
                <a:spcPct val="0"/>
              </a:spcBef>
            </a:pPr>
          </a:p>
          <a:p>
            <a:pPr algn="ctr">
              <a:lnSpc>
                <a:spcPts val="8166"/>
              </a:lnSpc>
              <a:spcBef>
                <a:spcPct val="0"/>
              </a:spcBef>
            </a:pPr>
          </a:p>
          <a:p>
            <a:pPr algn="ctr">
              <a:lnSpc>
                <a:spcPts val="8166"/>
              </a:lnSpc>
              <a:spcBef>
                <a:spcPct val="0"/>
              </a:spcBef>
            </a:pPr>
            <a:r>
              <a:rPr lang="en-US" sz="583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Imagina que le estás explicando la lección de hoy a un niño de 10 años. ¿Cómo se lo explicarías de la forma más sencilla posible para que lo entendiera?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342699" y="0"/>
            <a:ext cx="2603546" cy="4114800"/>
          </a:xfrm>
          <a:custGeom>
            <a:avLst/>
            <a:gdLst/>
            <a:ahLst/>
            <a:cxnLst/>
            <a:rect r="r" b="b" t="t" l="l"/>
            <a:pathLst>
              <a:path h="4114800" w="2603546">
                <a:moveTo>
                  <a:pt x="0" y="0"/>
                </a:moveTo>
                <a:lnTo>
                  <a:pt x="2603546" y="0"/>
                </a:lnTo>
                <a:lnTo>
                  <a:pt x="2603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DAHA8uh0VYo</dc:identifier>
  <dcterms:modified xsi:type="dcterms:W3CDTF">2011-08-01T06:04:30Z</dcterms:modified>
  <cp:revision>1</cp:revision>
  <dc:title>1)Tickets de salida</dc:title>
</cp:coreProperties>
</file>