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Gliker" charset="1" panose="00000500000000000000"/>
      <p:regular r:id="rId16"/>
    </p:embeddedFont>
    <p:embeddedFont>
      <p:font typeface="Quicksand" charset="1" panose="00000000000000000000"/>
      <p:regular r:id="rId17"/>
    </p:embeddedFont>
    <p:embeddedFont>
      <p:font typeface="Poppins" charset="1" panose="00000500000000000000"/>
      <p:regular r:id="rId18"/>
    </p:embeddedFont>
    <p:embeddedFont>
      <p:font typeface="Open Sans" charset="1" panose="020B0606030504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116365" cy="8229600"/>
            <a:chOff x="0" y="0"/>
            <a:chExt cx="4244639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44639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44639">
                  <a:moveTo>
                    <a:pt x="0" y="0"/>
                  </a:moveTo>
                  <a:lnTo>
                    <a:pt x="4244639" y="0"/>
                  </a:lnTo>
                  <a:lnTo>
                    <a:pt x="424463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44639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37348" y="1361825"/>
            <a:ext cx="15627226" cy="7571763"/>
            <a:chOff x="0" y="0"/>
            <a:chExt cx="4115813" cy="19942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15813" cy="1994209"/>
            </a:xfrm>
            <a:custGeom>
              <a:avLst/>
              <a:gdLst/>
              <a:ahLst/>
              <a:cxnLst/>
              <a:rect r="r" b="b" t="t" l="l"/>
              <a:pathLst>
                <a:path h="1994209" w="4115813">
                  <a:moveTo>
                    <a:pt x="0" y="0"/>
                  </a:moveTo>
                  <a:lnTo>
                    <a:pt x="4115813" y="0"/>
                  </a:lnTo>
                  <a:lnTo>
                    <a:pt x="4115813" y="1994209"/>
                  </a:lnTo>
                  <a:lnTo>
                    <a:pt x="0" y="1994209"/>
                  </a:lnTo>
                  <a:close/>
                </a:path>
              </a:pathLst>
            </a:custGeom>
            <a:solidFill>
              <a:srgbClr val="59620A"/>
            </a:solidFill>
            <a:ln w="76200" cap="sq">
              <a:solidFill>
                <a:srgbClr val="F4F0DF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15813" cy="20323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144000" y="4133429"/>
            <a:ext cx="7315200" cy="3192087"/>
          </a:xfrm>
          <a:custGeom>
            <a:avLst/>
            <a:gdLst/>
            <a:ahLst/>
            <a:cxnLst/>
            <a:rect r="r" b="b" t="t" l="l"/>
            <a:pathLst>
              <a:path h="3192087" w="7315200">
                <a:moveTo>
                  <a:pt x="0" y="0"/>
                </a:moveTo>
                <a:lnTo>
                  <a:pt x="7315200" y="0"/>
                </a:lnTo>
                <a:lnTo>
                  <a:pt x="7315200" y="3192088"/>
                </a:lnTo>
                <a:lnTo>
                  <a:pt x="0" y="3192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25638" y="2126931"/>
            <a:ext cx="8549487" cy="6033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42"/>
              </a:lnSpc>
              <a:spcBef>
                <a:spcPct val="0"/>
              </a:spcBef>
            </a:pPr>
            <a:r>
              <a:rPr lang="en-US" sz="9951">
                <a:solidFill>
                  <a:srgbClr val="F4F0DF"/>
                </a:solidFill>
                <a:latin typeface="Gliker"/>
                <a:ea typeface="Gliker"/>
                <a:cs typeface="Gliker"/>
                <a:sym typeface="Gliker"/>
              </a:rPr>
              <a:t>REDUCIR, </a:t>
            </a:r>
          </a:p>
          <a:p>
            <a:pPr algn="ctr">
              <a:lnSpc>
                <a:spcPts val="11942"/>
              </a:lnSpc>
              <a:spcBef>
                <a:spcPct val="0"/>
              </a:spcBef>
            </a:pPr>
            <a:r>
              <a:rPr lang="en-US" sz="9951">
                <a:solidFill>
                  <a:srgbClr val="F4F0DF"/>
                </a:solidFill>
                <a:latin typeface="Gliker"/>
                <a:ea typeface="Gliker"/>
                <a:cs typeface="Gliker"/>
                <a:sym typeface="Gliker"/>
              </a:rPr>
              <a:t>REUTILIZAR </a:t>
            </a:r>
          </a:p>
          <a:p>
            <a:pPr algn="ctr">
              <a:lnSpc>
                <a:spcPts val="11942"/>
              </a:lnSpc>
              <a:spcBef>
                <a:spcPct val="0"/>
              </a:spcBef>
            </a:pPr>
            <a:r>
              <a:rPr lang="en-US" sz="9951">
                <a:solidFill>
                  <a:srgbClr val="F4F0DF"/>
                </a:solidFill>
                <a:latin typeface="Gliker"/>
                <a:ea typeface="Gliker"/>
                <a:cs typeface="Gliker"/>
                <a:sym typeface="Gliker"/>
              </a:rPr>
              <a:t>Y </a:t>
            </a:r>
          </a:p>
          <a:p>
            <a:pPr algn="ctr">
              <a:lnSpc>
                <a:spcPts val="11942"/>
              </a:lnSpc>
              <a:spcBef>
                <a:spcPct val="0"/>
              </a:spcBef>
            </a:pPr>
            <a:r>
              <a:rPr lang="en-US" sz="9951">
                <a:solidFill>
                  <a:srgbClr val="F4F0DF"/>
                </a:solidFill>
                <a:latin typeface="Gliker"/>
                <a:ea typeface="Gliker"/>
                <a:cs typeface="Gliker"/>
                <a:sym typeface="Gliker"/>
              </a:rPr>
              <a:t>RECICLAR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1832733"/>
            <a:chOff x="0" y="0"/>
            <a:chExt cx="4274726" cy="4826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482695"/>
            </a:xfrm>
            <a:custGeom>
              <a:avLst/>
              <a:gdLst/>
              <a:ahLst/>
              <a:cxnLst/>
              <a:rect r="r" b="b" t="t" l="l"/>
              <a:pathLst>
                <a:path h="482695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482695"/>
                  </a:lnTo>
                  <a:lnTo>
                    <a:pt x="0" y="482695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52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554249" y="1028700"/>
            <a:ext cx="13179502" cy="1830486"/>
            <a:chOff x="0" y="0"/>
            <a:chExt cx="11704320" cy="16256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1704320" cy="16256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8455"/>
                </a:lnSpc>
              </a:pPr>
              <a:r>
                <a:rPr lang="en-US" sz="7046">
                  <a:solidFill>
                    <a:srgbClr val="F4F0DF"/>
                  </a:solidFill>
                  <a:latin typeface="Gliker"/>
                  <a:ea typeface="Gliker"/>
                  <a:cs typeface="Gliker"/>
                  <a:sym typeface="Gliker"/>
                </a:rPr>
                <a:t>Gracias!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581675" y="3563284"/>
            <a:ext cx="10588529" cy="6723716"/>
          </a:xfrm>
          <a:custGeom>
            <a:avLst/>
            <a:gdLst/>
            <a:ahLst/>
            <a:cxnLst/>
            <a:rect r="r" b="b" t="t" l="l"/>
            <a:pathLst>
              <a:path h="6723716" w="10588529">
                <a:moveTo>
                  <a:pt x="0" y="0"/>
                </a:moveTo>
                <a:lnTo>
                  <a:pt x="10588529" y="0"/>
                </a:lnTo>
                <a:lnTo>
                  <a:pt x="10588529" y="6723716"/>
                </a:lnTo>
                <a:lnTo>
                  <a:pt x="0" y="6723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7300" y="2811353"/>
            <a:ext cx="7886700" cy="5646847"/>
            <a:chOff x="0" y="0"/>
            <a:chExt cx="2077156" cy="1487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77156" cy="1487235"/>
            </a:xfrm>
            <a:custGeom>
              <a:avLst/>
              <a:gdLst/>
              <a:ahLst/>
              <a:cxnLst/>
              <a:rect r="r" b="b" t="t" l="l"/>
              <a:pathLst>
                <a:path h="1487235" w="2077156">
                  <a:moveTo>
                    <a:pt x="0" y="0"/>
                  </a:moveTo>
                  <a:lnTo>
                    <a:pt x="2077156" y="0"/>
                  </a:lnTo>
                  <a:lnTo>
                    <a:pt x="2077156" y="1487235"/>
                  </a:lnTo>
                  <a:lnTo>
                    <a:pt x="0" y="1487235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077156" cy="15253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23812" y="1028700"/>
            <a:ext cx="14549638" cy="1047750"/>
            <a:chOff x="0" y="0"/>
            <a:chExt cx="3832003" cy="2759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2003" cy="275951"/>
            </a:xfrm>
            <a:custGeom>
              <a:avLst/>
              <a:gdLst/>
              <a:ahLst/>
              <a:cxnLst/>
              <a:rect r="r" b="b" t="t" l="l"/>
              <a:pathLst>
                <a:path h="275951" w="3832003">
                  <a:moveTo>
                    <a:pt x="0" y="0"/>
                  </a:moveTo>
                  <a:lnTo>
                    <a:pt x="3832003" y="0"/>
                  </a:lnTo>
                  <a:lnTo>
                    <a:pt x="3832003" y="275951"/>
                  </a:lnTo>
                  <a:lnTo>
                    <a:pt x="0" y="275951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832003" cy="3140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93465" y="2994994"/>
            <a:ext cx="7505166" cy="5193201"/>
            <a:chOff x="0" y="0"/>
            <a:chExt cx="1976669" cy="13677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76669" cy="1367757"/>
            </a:xfrm>
            <a:custGeom>
              <a:avLst/>
              <a:gdLst/>
              <a:ahLst/>
              <a:cxnLst/>
              <a:rect r="r" b="b" t="t" l="l"/>
              <a:pathLst>
                <a:path h="1367757" w="1976669">
                  <a:moveTo>
                    <a:pt x="0" y="0"/>
                  </a:moveTo>
                  <a:lnTo>
                    <a:pt x="1976669" y="0"/>
                  </a:lnTo>
                  <a:lnTo>
                    <a:pt x="1976669" y="1367757"/>
                  </a:lnTo>
                  <a:lnTo>
                    <a:pt x="0" y="1367757"/>
                  </a:lnTo>
                  <a:close/>
                </a:path>
              </a:pathLst>
            </a:custGeom>
            <a:solidFill>
              <a:srgbClr val="59620A"/>
            </a:solidFill>
            <a:ln w="76200" cap="sq">
              <a:solidFill>
                <a:srgbClr val="F4F0DF"/>
              </a:solidFill>
              <a:prstDash val="lgDash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976669" cy="14058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9664670" y="2811353"/>
            <a:ext cx="8115300" cy="5548836"/>
          </a:xfrm>
          <a:custGeom>
            <a:avLst/>
            <a:gdLst/>
            <a:ahLst/>
            <a:cxnLst/>
            <a:rect r="r" b="b" t="t" l="l"/>
            <a:pathLst>
              <a:path h="5548836" w="8115300">
                <a:moveTo>
                  <a:pt x="0" y="0"/>
                </a:moveTo>
                <a:lnTo>
                  <a:pt x="8115300" y="0"/>
                </a:lnTo>
                <a:lnTo>
                  <a:pt x="8115300" y="5548837"/>
                </a:lnTo>
                <a:lnTo>
                  <a:pt x="0" y="55488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1019175"/>
            <a:ext cx="15832113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06"/>
              </a:lnSpc>
              <a:spcBef>
                <a:spcPct val="0"/>
              </a:spcBef>
            </a:pPr>
            <a:r>
              <a:rPr lang="en-US" sz="6921" strike="noStrike" u="none">
                <a:solidFill>
                  <a:srgbClr val="F4F0DF"/>
                </a:solidFill>
                <a:latin typeface="Gliker"/>
                <a:ea typeface="Gliker"/>
                <a:cs typeface="Gliker"/>
                <a:sym typeface="Gliker"/>
              </a:rPr>
              <a:t>Introducción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23812" y="3362745"/>
            <a:ext cx="7045302" cy="445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El pla</a:t>
            </a:r>
            <a:r>
              <a:rPr lang="en-US" sz="3300" strike="noStrike" u="none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n</a:t>
            </a:r>
            <a:r>
              <a:rPr lang="en-US" sz="3300" strike="noStrike" u="none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r>
              <a:rPr lang="en-US" sz="3300" strike="noStrike" u="none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t</a:t>
            </a:r>
            <a:r>
              <a:rPr lang="en-US" sz="3300" strike="noStrike" u="none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a enf</a:t>
            </a:r>
            <a:r>
              <a:rPr lang="en-US" sz="3300" strike="noStrike" u="none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r>
              <a:rPr lang="en-US" sz="3300" strike="noStrike" u="none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enta una crisis ambiental debid</a:t>
            </a:r>
            <a:r>
              <a:rPr lang="en-US" sz="3300" strike="noStrike" u="none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r>
              <a:rPr lang="en-US" sz="3300" strike="noStrike" u="none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 al exceso de resi</a:t>
            </a:r>
            <a:r>
              <a:rPr lang="en-US" sz="3300" strike="noStrike" u="none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du</a:t>
            </a:r>
            <a:r>
              <a:rPr lang="en-US" sz="3300" strike="noStrike" u="none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os y </a:t>
            </a:r>
            <a:r>
              <a:rPr lang="en-US" sz="3300" strike="noStrike" u="none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r>
              <a:rPr lang="en-US" sz="3300" strike="noStrike" u="none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ontamina</a:t>
            </a:r>
            <a:r>
              <a:rPr lang="en-US" sz="3300" strike="noStrike" u="none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ción</a:t>
            </a:r>
            <a:r>
              <a:rPr lang="en-US" sz="3300" strike="noStrike" u="none">
                <a:solidFill>
                  <a:srgbClr val="F4F0DF"/>
                </a:solidFill>
                <a:latin typeface="Quicksand"/>
                <a:ea typeface="Quicksand"/>
                <a:cs typeface="Quicksand"/>
                <a:sym typeface="Quicksand"/>
              </a:rPr>
              <a:t>. Las Tres R (Reducir, Reutilizar y Reciclar) son estrategias clave para cuidar el medio ambiente y mejorar nuestra calidad de vida. Aplicarlas en nuestra vida diaria puede marcar la diferencia.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36228" y="862387"/>
            <a:ext cx="11615544" cy="1177441"/>
            <a:chOff x="0" y="0"/>
            <a:chExt cx="3059238" cy="3101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59238" cy="310108"/>
            </a:xfrm>
            <a:custGeom>
              <a:avLst/>
              <a:gdLst/>
              <a:ahLst/>
              <a:cxnLst/>
              <a:rect r="r" b="b" t="t" l="l"/>
              <a:pathLst>
                <a:path h="310108" w="3059238">
                  <a:moveTo>
                    <a:pt x="0" y="0"/>
                  </a:moveTo>
                  <a:lnTo>
                    <a:pt x="3059238" y="0"/>
                  </a:lnTo>
                  <a:lnTo>
                    <a:pt x="3059238" y="310108"/>
                  </a:lnTo>
                  <a:lnTo>
                    <a:pt x="0" y="310108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059238" cy="3482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50194" y="534226"/>
            <a:ext cx="8831118" cy="1833763"/>
            <a:chOff x="0" y="0"/>
            <a:chExt cx="7828638" cy="16256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828638" cy="1625600"/>
            </a:xfrm>
            <a:custGeom>
              <a:avLst/>
              <a:gdLst/>
              <a:ahLst/>
              <a:cxnLst/>
              <a:rect r="r" b="b" t="t" l="l"/>
              <a:pathLst>
                <a:path h="1625600" w="7828638">
                  <a:moveTo>
                    <a:pt x="0" y="0"/>
                  </a:moveTo>
                  <a:lnTo>
                    <a:pt x="7828638" y="0"/>
                  </a:lnTo>
                  <a:lnTo>
                    <a:pt x="7828638" y="1625600"/>
                  </a:lnTo>
                  <a:lnTo>
                    <a:pt x="0" y="1625600"/>
                  </a:lnTo>
                  <a:close/>
                </a:path>
              </a:pathLst>
            </a:custGeom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7828638" cy="16351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8306"/>
                </a:lnSpc>
                <a:spcBef>
                  <a:spcPct val="0"/>
                </a:spcBef>
              </a:pPr>
              <a:r>
                <a:rPr lang="en-US" sz="6921">
                  <a:solidFill>
                    <a:srgbClr val="F4F0DF"/>
                  </a:solidFill>
                  <a:latin typeface="Gliker"/>
                  <a:ea typeface="Gliker"/>
                  <a:cs typeface="Gliker"/>
                  <a:sym typeface="Gliker"/>
                </a:rPr>
                <a:t>Concepto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457397" y="2582753"/>
            <a:ext cx="11373207" cy="1577491"/>
            <a:chOff x="0" y="0"/>
            <a:chExt cx="2995413" cy="41547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995413" cy="415471"/>
            </a:xfrm>
            <a:custGeom>
              <a:avLst/>
              <a:gdLst/>
              <a:ahLst/>
              <a:cxnLst/>
              <a:rect r="r" b="b" t="t" l="l"/>
              <a:pathLst>
                <a:path h="415471" w="2995413">
                  <a:moveTo>
                    <a:pt x="0" y="0"/>
                  </a:moveTo>
                  <a:lnTo>
                    <a:pt x="2995413" y="0"/>
                  </a:lnTo>
                  <a:lnTo>
                    <a:pt x="2995413" y="415471"/>
                  </a:lnTo>
                  <a:lnTo>
                    <a:pt x="0" y="415471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995413" cy="453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15120" y="4703170"/>
            <a:ext cx="4658082" cy="4094272"/>
            <a:chOff x="0" y="0"/>
            <a:chExt cx="1226820" cy="107832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26820" cy="1078327"/>
            </a:xfrm>
            <a:custGeom>
              <a:avLst/>
              <a:gdLst/>
              <a:ahLst/>
              <a:cxnLst/>
              <a:rect r="r" b="b" t="t" l="l"/>
              <a:pathLst>
                <a:path h="1078327" w="1226820">
                  <a:moveTo>
                    <a:pt x="0" y="0"/>
                  </a:moveTo>
                  <a:lnTo>
                    <a:pt x="1226820" y="0"/>
                  </a:lnTo>
                  <a:lnTo>
                    <a:pt x="1226820" y="1078327"/>
                  </a:lnTo>
                  <a:lnTo>
                    <a:pt x="0" y="1078327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226820" cy="11164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936712" y="4703170"/>
            <a:ext cx="4658082" cy="4094272"/>
            <a:chOff x="0" y="0"/>
            <a:chExt cx="1226820" cy="107832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26820" cy="1078327"/>
            </a:xfrm>
            <a:custGeom>
              <a:avLst/>
              <a:gdLst/>
              <a:ahLst/>
              <a:cxnLst/>
              <a:rect r="r" b="b" t="t" l="l"/>
              <a:pathLst>
                <a:path h="1078327" w="1226820">
                  <a:moveTo>
                    <a:pt x="0" y="0"/>
                  </a:moveTo>
                  <a:lnTo>
                    <a:pt x="1226820" y="0"/>
                  </a:lnTo>
                  <a:lnTo>
                    <a:pt x="1226820" y="1078327"/>
                  </a:lnTo>
                  <a:lnTo>
                    <a:pt x="0" y="1078327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226820" cy="11164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258303" y="4703170"/>
            <a:ext cx="4658082" cy="4094272"/>
            <a:chOff x="0" y="0"/>
            <a:chExt cx="1226820" cy="107832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26820" cy="1078327"/>
            </a:xfrm>
            <a:custGeom>
              <a:avLst/>
              <a:gdLst/>
              <a:ahLst/>
              <a:cxnLst/>
              <a:rect r="r" b="b" t="t" l="l"/>
              <a:pathLst>
                <a:path h="1078327" w="1226820">
                  <a:moveTo>
                    <a:pt x="0" y="0"/>
                  </a:moveTo>
                  <a:lnTo>
                    <a:pt x="1226820" y="0"/>
                  </a:lnTo>
                  <a:lnTo>
                    <a:pt x="1226820" y="1078327"/>
                  </a:lnTo>
                  <a:lnTo>
                    <a:pt x="0" y="1078327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226820" cy="11164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4082563" y="588370"/>
            <a:ext cx="3214688" cy="4114800"/>
          </a:xfrm>
          <a:custGeom>
            <a:avLst/>
            <a:gdLst/>
            <a:ahLst/>
            <a:cxnLst/>
            <a:rect r="r" b="b" t="t" l="l"/>
            <a:pathLst>
              <a:path h="4114800" w="3214688">
                <a:moveTo>
                  <a:pt x="0" y="0"/>
                </a:moveTo>
                <a:lnTo>
                  <a:pt x="3214688" y="0"/>
                </a:lnTo>
                <a:lnTo>
                  <a:pt x="32146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28700" y="588370"/>
            <a:ext cx="3421444" cy="4138843"/>
          </a:xfrm>
          <a:custGeom>
            <a:avLst/>
            <a:gdLst/>
            <a:ahLst/>
            <a:cxnLst/>
            <a:rect r="r" b="b" t="t" l="l"/>
            <a:pathLst>
              <a:path h="4138843" w="3421444">
                <a:moveTo>
                  <a:pt x="0" y="0"/>
                </a:moveTo>
                <a:lnTo>
                  <a:pt x="3421444" y="0"/>
                </a:lnTo>
                <a:lnTo>
                  <a:pt x="3421444" y="4138843"/>
                </a:lnTo>
                <a:lnTo>
                  <a:pt x="0" y="4138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205437" y="2847624"/>
            <a:ext cx="9877126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Las Tres R son una forma sencilla de reducir el impacto ambiental: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760587" y="4946288"/>
            <a:ext cx="4296351" cy="3622452"/>
            <a:chOff x="0" y="0"/>
            <a:chExt cx="1131549" cy="95406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31549" cy="954062"/>
            </a:xfrm>
            <a:custGeom>
              <a:avLst/>
              <a:gdLst/>
              <a:ahLst/>
              <a:cxnLst/>
              <a:rect r="r" b="b" t="t" l="l"/>
              <a:pathLst>
                <a:path h="954062" w="1131549">
                  <a:moveTo>
                    <a:pt x="0" y="0"/>
                  </a:moveTo>
                  <a:lnTo>
                    <a:pt x="1131549" y="0"/>
                  </a:lnTo>
                  <a:lnTo>
                    <a:pt x="1131549" y="954062"/>
                  </a:lnTo>
                  <a:lnTo>
                    <a:pt x="0" y="954062"/>
                  </a:lnTo>
                  <a:close/>
                </a:path>
              </a:pathLst>
            </a:custGeom>
            <a:solidFill>
              <a:srgbClr val="59620A"/>
            </a:solidFill>
            <a:ln w="76200" cap="sq">
              <a:solidFill>
                <a:srgbClr val="F4F0DF"/>
              </a:solidFill>
              <a:prstDash val="lgDash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131549" cy="992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2439168" y="4946288"/>
            <a:ext cx="4296351" cy="3622452"/>
            <a:chOff x="0" y="0"/>
            <a:chExt cx="1131549" cy="95406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31549" cy="954062"/>
            </a:xfrm>
            <a:custGeom>
              <a:avLst/>
              <a:gdLst/>
              <a:ahLst/>
              <a:cxnLst/>
              <a:rect r="r" b="b" t="t" l="l"/>
              <a:pathLst>
                <a:path h="954062" w="1131549">
                  <a:moveTo>
                    <a:pt x="0" y="0"/>
                  </a:moveTo>
                  <a:lnTo>
                    <a:pt x="1131549" y="0"/>
                  </a:lnTo>
                  <a:lnTo>
                    <a:pt x="1131549" y="954062"/>
                  </a:lnTo>
                  <a:lnTo>
                    <a:pt x="0" y="954062"/>
                  </a:lnTo>
                  <a:close/>
                </a:path>
              </a:pathLst>
            </a:custGeom>
            <a:solidFill>
              <a:srgbClr val="59620A"/>
            </a:solidFill>
            <a:ln w="76200" cap="sq">
              <a:solidFill>
                <a:srgbClr val="F4F0DF"/>
              </a:solidFill>
              <a:prstDash val="lgDash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131549" cy="992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7117577" y="4946288"/>
            <a:ext cx="4296351" cy="3622452"/>
            <a:chOff x="0" y="0"/>
            <a:chExt cx="1131549" cy="95406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131549" cy="954062"/>
            </a:xfrm>
            <a:custGeom>
              <a:avLst/>
              <a:gdLst/>
              <a:ahLst/>
              <a:cxnLst/>
              <a:rect r="r" b="b" t="t" l="l"/>
              <a:pathLst>
                <a:path h="954062" w="1131549">
                  <a:moveTo>
                    <a:pt x="0" y="0"/>
                  </a:moveTo>
                  <a:lnTo>
                    <a:pt x="1131549" y="0"/>
                  </a:lnTo>
                  <a:lnTo>
                    <a:pt x="1131549" y="954062"/>
                  </a:lnTo>
                  <a:lnTo>
                    <a:pt x="0" y="954062"/>
                  </a:lnTo>
                  <a:close/>
                </a:path>
              </a:pathLst>
            </a:custGeom>
            <a:solidFill>
              <a:srgbClr val="59620A"/>
            </a:solidFill>
            <a:ln w="76200" cap="sq">
              <a:solidFill>
                <a:srgbClr val="F4F0DF"/>
              </a:solidFill>
              <a:prstDash val="lgDash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131549" cy="992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2507055" y="5490689"/>
            <a:ext cx="2803416" cy="250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3300" u="sng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Reducir</a:t>
            </a: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: Disminuir la cantidad de residuos que generamos.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400929" y="5483481"/>
            <a:ext cx="3486142" cy="250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3300" u="sng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Reutilizar</a:t>
            </a: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: Darle un nuevo uso a los objetos antes de desecharlos.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586729" y="5490689"/>
            <a:ext cx="4001229" cy="250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60"/>
              </a:lnSpc>
              <a:spcBef>
                <a:spcPct val="0"/>
              </a:spcBef>
            </a:pPr>
            <a:r>
              <a:rPr lang="en-US" sz="3300" strike="noStrike" u="none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3300" strike="noStrike" u="sng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Reciclar</a:t>
            </a:r>
            <a:r>
              <a:rPr lang="en-US" sz="3300" strike="noStrike" u="none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: Transformar materiales usados en nuevos productos.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23253" y="5985247"/>
            <a:ext cx="14641494" cy="3247185"/>
            <a:chOff x="0" y="0"/>
            <a:chExt cx="3856196" cy="8552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56196" cy="855226"/>
            </a:xfrm>
            <a:custGeom>
              <a:avLst/>
              <a:gdLst/>
              <a:ahLst/>
              <a:cxnLst/>
              <a:rect r="r" b="b" t="t" l="l"/>
              <a:pathLst>
                <a:path h="855226" w="3856196">
                  <a:moveTo>
                    <a:pt x="0" y="0"/>
                  </a:moveTo>
                  <a:lnTo>
                    <a:pt x="3856196" y="0"/>
                  </a:lnTo>
                  <a:lnTo>
                    <a:pt x="3856196" y="855226"/>
                  </a:lnTo>
                  <a:lnTo>
                    <a:pt x="0" y="855226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856196" cy="8933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823253" y="1028700"/>
            <a:ext cx="14641494" cy="1454211"/>
            <a:chOff x="0" y="0"/>
            <a:chExt cx="3856196" cy="38300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56196" cy="383002"/>
            </a:xfrm>
            <a:custGeom>
              <a:avLst/>
              <a:gdLst/>
              <a:ahLst/>
              <a:cxnLst/>
              <a:rect r="r" b="b" t="t" l="l"/>
              <a:pathLst>
                <a:path h="383002" w="3856196">
                  <a:moveTo>
                    <a:pt x="0" y="0"/>
                  </a:moveTo>
                  <a:lnTo>
                    <a:pt x="3856196" y="0"/>
                  </a:lnTo>
                  <a:lnTo>
                    <a:pt x="3856196" y="383002"/>
                  </a:lnTo>
                  <a:lnTo>
                    <a:pt x="0" y="383002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856196" cy="4211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908317" y="998259"/>
            <a:ext cx="10471366" cy="4986988"/>
          </a:xfrm>
          <a:custGeom>
            <a:avLst/>
            <a:gdLst/>
            <a:ahLst/>
            <a:cxnLst/>
            <a:rect r="r" b="b" t="t" l="l"/>
            <a:pathLst>
              <a:path h="4986988" w="10471366">
                <a:moveTo>
                  <a:pt x="0" y="0"/>
                </a:moveTo>
                <a:lnTo>
                  <a:pt x="10471366" y="0"/>
                </a:lnTo>
                <a:lnTo>
                  <a:pt x="10471366" y="4986988"/>
                </a:lnTo>
                <a:lnTo>
                  <a:pt x="0" y="4986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624784" y="1081967"/>
            <a:ext cx="13038432" cy="1400944"/>
            <a:chOff x="0" y="0"/>
            <a:chExt cx="11704320" cy="125759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704320" cy="1257597"/>
            </a:xfrm>
            <a:custGeom>
              <a:avLst/>
              <a:gdLst/>
              <a:ahLst/>
              <a:cxnLst/>
              <a:rect r="r" b="b" t="t" l="l"/>
              <a:pathLst>
                <a:path h="1257597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257597"/>
                  </a:lnTo>
                  <a:lnTo>
                    <a:pt x="0" y="1257597"/>
                  </a:lnTo>
                  <a:close/>
                </a:path>
              </a:pathLst>
            </a:custGeom>
          </p:spPr>
        </p:sp>
        <p:sp>
          <p:nvSpPr>
            <p:cNvPr name="TextBox 11" id="11"/>
            <p:cNvSpPr txBox="true"/>
            <p:nvPr/>
          </p:nvSpPr>
          <p:spPr>
            <a:xfrm>
              <a:off x="0" y="0"/>
              <a:ext cx="11704320" cy="125759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8365"/>
                </a:lnSpc>
              </a:pPr>
              <a:r>
                <a:rPr lang="en-US" sz="6971">
                  <a:solidFill>
                    <a:srgbClr val="F4F0DF"/>
                  </a:solidFill>
                  <a:latin typeface="Gliker"/>
                  <a:ea typeface="Gliker"/>
                  <a:cs typeface="Gliker"/>
                  <a:sym typeface="Gliker"/>
                </a:rPr>
                <a:t>Reducir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045925" y="6223055"/>
            <a:ext cx="14196150" cy="2788594"/>
            <a:chOff x="0" y="0"/>
            <a:chExt cx="3738904" cy="73444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738904" cy="734445"/>
            </a:xfrm>
            <a:custGeom>
              <a:avLst/>
              <a:gdLst/>
              <a:ahLst/>
              <a:cxnLst/>
              <a:rect r="r" b="b" t="t" l="l"/>
              <a:pathLst>
                <a:path h="734445" w="3738904">
                  <a:moveTo>
                    <a:pt x="0" y="0"/>
                  </a:moveTo>
                  <a:lnTo>
                    <a:pt x="3738904" y="0"/>
                  </a:lnTo>
                  <a:lnTo>
                    <a:pt x="3738904" y="734445"/>
                  </a:lnTo>
                  <a:lnTo>
                    <a:pt x="0" y="734445"/>
                  </a:lnTo>
                  <a:close/>
                </a:path>
              </a:pathLst>
            </a:custGeom>
            <a:solidFill>
              <a:srgbClr val="59620A"/>
            </a:solidFill>
            <a:ln w="76200" cap="sq">
              <a:solidFill>
                <a:srgbClr val="F4F0DF"/>
              </a:solidFill>
              <a:prstDash val="lgDash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3738904" cy="7725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3376407" y="6348374"/>
            <a:ext cx="12084946" cy="2306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4F0DF"/>
                </a:solidFill>
                <a:latin typeface="Open Sans"/>
                <a:ea typeface="Open Sans"/>
                <a:cs typeface="Open Sans"/>
                <a:sym typeface="Open Sans"/>
              </a:rPr>
              <a:t>Reducir significa consumir de manera responsable para evitar el desperdicio. Al comprar solo lo necesario, evitar plásticos de un solo uso y apagar luces innecesarias, ayudamos al planeta y ahorramos recursos.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26892" y="1174221"/>
            <a:ext cx="15834217" cy="7882307"/>
            <a:chOff x="0" y="0"/>
            <a:chExt cx="4170329" cy="20759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70329" cy="2075998"/>
            </a:xfrm>
            <a:custGeom>
              <a:avLst/>
              <a:gdLst/>
              <a:ahLst/>
              <a:cxnLst/>
              <a:rect r="r" b="b" t="t" l="l"/>
              <a:pathLst>
                <a:path h="2075998" w="4170329">
                  <a:moveTo>
                    <a:pt x="0" y="0"/>
                  </a:moveTo>
                  <a:lnTo>
                    <a:pt x="4170329" y="0"/>
                  </a:lnTo>
                  <a:lnTo>
                    <a:pt x="4170329" y="2075998"/>
                  </a:lnTo>
                  <a:lnTo>
                    <a:pt x="0" y="2075998"/>
                  </a:lnTo>
                  <a:close/>
                </a:path>
              </a:pathLst>
            </a:custGeom>
            <a:solidFill>
              <a:srgbClr val="59620A"/>
            </a:solidFill>
            <a:ln w="76200" cap="sq">
              <a:solidFill>
                <a:srgbClr val="F4F0DF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70329" cy="21140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492238" y="1094770"/>
            <a:ext cx="13303524" cy="1426981"/>
            <a:chOff x="0" y="0"/>
            <a:chExt cx="11704320" cy="12554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704320" cy="1255445"/>
            </a:xfrm>
            <a:custGeom>
              <a:avLst/>
              <a:gdLst/>
              <a:ahLst/>
              <a:cxnLst/>
              <a:rect r="r" b="b" t="t" l="l"/>
              <a:pathLst>
                <a:path h="1255445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255445"/>
                  </a:lnTo>
                  <a:lnTo>
                    <a:pt x="0" y="1255445"/>
                  </a:lnTo>
                  <a:close/>
                </a:path>
              </a:pathLst>
            </a:custGeom>
            <a:solidFill>
              <a:srgbClr val="F4F0DF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11704320" cy="12649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8535"/>
                </a:lnSpc>
              </a:pPr>
              <a:r>
                <a:rPr lang="en-US" sz="7112">
                  <a:solidFill>
                    <a:srgbClr val="F4F0DF"/>
                  </a:solidFill>
                  <a:latin typeface="Gliker"/>
                  <a:ea typeface="Gliker"/>
                  <a:cs typeface="Gliker"/>
                  <a:sym typeface="Gliker"/>
                </a:rPr>
                <a:t>Reutilizar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778549" y="2764561"/>
            <a:ext cx="9059599" cy="5390461"/>
          </a:xfrm>
          <a:custGeom>
            <a:avLst/>
            <a:gdLst/>
            <a:ahLst/>
            <a:cxnLst/>
            <a:rect r="r" b="b" t="t" l="l"/>
            <a:pathLst>
              <a:path h="5390461" w="9059599">
                <a:moveTo>
                  <a:pt x="0" y="0"/>
                </a:moveTo>
                <a:lnTo>
                  <a:pt x="9059599" y="0"/>
                </a:lnTo>
                <a:lnTo>
                  <a:pt x="9059599" y="5390462"/>
                </a:lnTo>
                <a:lnTo>
                  <a:pt x="0" y="53904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774181" y="3082352"/>
            <a:ext cx="6004368" cy="4659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Reutilizar es darle una segunda vida a los objetos. En lugar de tirar </a:t>
            </a: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una botella, podemos usarla como maceta o manualidad. Así evitamos generar más desechos y prolongamos la vida útil de los productos.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21461" y="1028700"/>
            <a:ext cx="8937839" cy="8229600"/>
            <a:chOff x="0" y="0"/>
            <a:chExt cx="2353999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53999" cy="2167467"/>
            </a:xfrm>
            <a:custGeom>
              <a:avLst/>
              <a:gdLst/>
              <a:ahLst/>
              <a:cxnLst/>
              <a:rect r="r" b="b" t="t" l="l"/>
              <a:pathLst>
                <a:path h="2167467" w="2353999">
                  <a:moveTo>
                    <a:pt x="0" y="0"/>
                  </a:moveTo>
                  <a:lnTo>
                    <a:pt x="2353999" y="0"/>
                  </a:lnTo>
                  <a:lnTo>
                    <a:pt x="235399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53999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474748" y="1174221"/>
            <a:ext cx="8586360" cy="7882307"/>
            <a:chOff x="0" y="0"/>
            <a:chExt cx="2261428" cy="20759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261428" cy="2075998"/>
            </a:xfrm>
            <a:custGeom>
              <a:avLst/>
              <a:gdLst/>
              <a:ahLst/>
              <a:cxnLst/>
              <a:rect r="r" b="b" t="t" l="l"/>
              <a:pathLst>
                <a:path h="2075998" w="2261428">
                  <a:moveTo>
                    <a:pt x="0" y="0"/>
                  </a:moveTo>
                  <a:lnTo>
                    <a:pt x="2261428" y="0"/>
                  </a:lnTo>
                  <a:lnTo>
                    <a:pt x="2261428" y="2075998"/>
                  </a:lnTo>
                  <a:lnTo>
                    <a:pt x="0" y="2075998"/>
                  </a:lnTo>
                  <a:close/>
                </a:path>
              </a:pathLst>
            </a:custGeom>
            <a:solidFill>
              <a:srgbClr val="59620A"/>
            </a:solidFill>
            <a:ln w="76200" cap="sq">
              <a:solidFill>
                <a:srgbClr val="F4F0DF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261428" cy="21140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321461" y="1254584"/>
            <a:ext cx="8937839" cy="1399437"/>
            <a:chOff x="0" y="0"/>
            <a:chExt cx="8058635" cy="12617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058635" cy="1261776"/>
            </a:xfrm>
            <a:custGeom>
              <a:avLst/>
              <a:gdLst/>
              <a:ahLst/>
              <a:cxnLst/>
              <a:rect r="r" b="b" t="t" l="l"/>
              <a:pathLst>
                <a:path h="1261776" w="8058635">
                  <a:moveTo>
                    <a:pt x="0" y="0"/>
                  </a:moveTo>
                  <a:lnTo>
                    <a:pt x="8058635" y="0"/>
                  </a:lnTo>
                  <a:lnTo>
                    <a:pt x="8058635" y="1261776"/>
                  </a:lnTo>
                  <a:lnTo>
                    <a:pt x="0" y="1261776"/>
                  </a:lnTo>
                  <a:close/>
                </a:path>
              </a:pathLst>
            </a:custGeom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8058635" cy="126177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8328"/>
                </a:lnSpc>
              </a:pPr>
              <a:r>
                <a:rPr lang="en-US" sz="6940">
                  <a:solidFill>
                    <a:srgbClr val="F4F0DF"/>
                  </a:solidFill>
                  <a:latin typeface="Gliker"/>
                  <a:ea typeface="Gliker"/>
                  <a:cs typeface="Gliker"/>
                  <a:sym typeface="Gliker"/>
                </a:rPr>
                <a:t>Reciclar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28700" y="1467612"/>
            <a:ext cx="8115300" cy="7790688"/>
          </a:xfrm>
          <a:custGeom>
            <a:avLst/>
            <a:gdLst/>
            <a:ahLst/>
            <a:cxnLst/>
            <a:rect r="r" b="b" t="t" l="l"/>
            <a:pathLst>
              <a:path h="7790688" w="8115300">
                <a:moveTo>
                  <a:pt x="0" y="0"/>
                </a:moveTo>
                <a:lnTo>
                  <a:pt x="8115300" y="0"/>
                </a:lnTo>
                <a:lnTo>
                  <a:pt x="8115300" y="7790688"/>
                </a:lnTo>
                <a:lnTo>
                  <a:pt x="0" y="7790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144000" y="2985516"/>
            <a:ext cx="7387458" cy="4659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Reciclar es convertir materiales usados en nuevos productos. Papel, vidrio, plástico y aluminio pueden reciclarse para evitar la sobreexplotación de recursos y reducir la contaminación. </a:t>
            </a: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Separar la basura correctamente es clave para que el reciclaje funcione.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1832733"/>
            <a:chOff x="0" y="0"/>
            <a:chExt cx="4274726" cy="4826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482695"/>
            </a:xfrm>
            <a:custGeom>
              <a:avLst/>
              <a:gdLst/>
              <a:ahLst/>
              <a:cxnLst/>
              <a:rect r="r" b="b" t="t" l="l"/>
              <a:pathLst>
                <a:path h="482695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482695"/>
                  </a:lnTo>
                  <a:lnTo>
                    <a:pt x="0" y="482695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52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546160" y="1028700"/>
            <a:ext cx="13195680" cy="1832733"/>
            <a:chOff x="0" y="0"/>
            <a:chExt cx="11704320" cy="16256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F4F0DF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1704320" cy="16256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8466"/>
                </a:lnSpc>
              </a:pPr>
              <a:r>
                <a:rPr lang="en-US" sz="7055">
                  <a:solidFill>
                    <a:srgbClr val="F4F0DF"/>
                  </a:solidFill>
                  <a:latin typeface="Gliker"/>
                  <a:ea typeface="Gliker"/>
                  <a:cs typeface="Gliker"/>
                  <a:sym typeface="Gliker"/>
                </a:rPr>
                <a:t>Impacto de la Basura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93577" y="3773394"/>
            <a:ext cx="8623690" cy="5019109"/>
            <a:chOff x="0" y="0"/>
            <a:chExt cx="2271260" cy="132190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71260" cy="1321905"/>
            </a:xfrm>
            <a:custGeom>
              <a:avLst/>
              <a:gdLst/>
              <a:ahLst/>
              <a:cxnLst/>
              <a:rect r="r" b="b" t="t" l="l"/>
              <a:pathLst>
                <a:path h="1321905" w="2271260">
                  <a:moveTo>
                    <a:pt x="0" y="0"/>
                  </a:moveTo>
                  <a:lnTo>
                    <a:pt x="2271260" y="0"/>
                  </a:lnTo>
                  <a:lnTo>
                    <a:pt x="2271260" y="1321905"/>
                  </a:lnTo>
                  <a:lnTo>
                    <a:pt x="0" y="1321905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271260" cy="13600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660099" y="3911811"/>
            <a:ext cx="8317063" cy="4628614"/>
            <a:chOff x="0" y="0"/>
            <a:chExt cx="2190502" cy="121905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190502" cy="1219059"/>
            </a:xfrm>
            <a:custGeom>
              <a:avLst/>
              <a:gdLst/>
              <a:ahLst/>
              <a:cxnLst/>
              <a:rect r="r" b="b" t="t" l="l"/>
              <a:pathLst>
                <a:path h="1219059" w="2190502">
                  <a:moveTo>
                    <a:pt x="0" y="0"/>
                  </a:moveTo>
                  <a:lnTo>
                    <a:pt x="2190502" y="0"/>
                  </a:lnTo>
                  <a:lnTo>
                    <a:pt x="2190502" y="1219059"/>
                  </a:lnTo>
                  <a:lnTo>
                    <a:pt x="0" y="1219059"/>
                  </a:lnTo>
                  <a:close/>
                </a:path>
              </a:pathLst>
            </a:custGeom>
            <a:solidFill>
              <a:srgbClr val="59620A"/>
            </a:solidFill>
            <a:ln w="76200" cap="sq">
              <a:solidFill>
                <a:srgbClr val="F4F0DF"/>
              </a:solidFill>
              <a:prstDash val="lgDash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190502" cy="1257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2429363" y="3098799"/>
            <a:ext cx="4650423" cy="6159501"/>
          </a:xfrm>
          <a:custGeom>
            <a:avLst/>
            <a:gdLst/>
            <a:ahLst/>
            <a:cxnLst/>
            <a:rect r="r" b="b" t="t" l="l"/>
            <a:pathLst>
              <a:path h="6159501" w="4650423">
                <a:moveTo>
                  <a:pt x="0" y="0"/>
                </a:moveTo>
                <a:lnTo>
                  <a:pt x="4650423" y="0"/>
                </a:lnTo>
                <a:lnTo>
                  <a:pt x="4650423" y="6159501"/>
                </a:lnTo>
                <a:lnTo>
                  <a:pt x="0" y="61595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095702" y="4196021"/>
            <a:ext cx="7513175" cy="4078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Cada día generamos toneladas de </a:t>
            </a: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basura que terminan en ríos, mares y calles. Esto daña la vida silvestre y afecta nuestra salud. La acumulación de desechos puede tardar cientos de años en degradarse.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474233" y="4288874"/>
            <a:ext cx="3621469" cy="4969426"/>
          </a:xfrm>
          <a:custGeom>
            <a:avLst/>
            <a:gdLst/>
            <a:ahLst/>
            <a:cxnLst/>
            <a:rect r="r" b="b" t="t" l="l"/>
            <a:pathLst>
              <a:path h="4969426" w="3621469">
                <a:moveTo>
                  <a:pt x="0" y="0"/>
                </a:moveTo>
                <a:lnTo>
                  <a:pt x="3621469" y="0"/>
                </a:lnTo>
                <a:lnTo>
                  <a:pt x="3621469" y="4969426"/>
                </a:lnTo>
                <a:lnTo>
                  <a:pt x="0" y="49694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1832733"/>
            <a:chOff x="0" y="0"/>
            <a:chExt cx="4274726" cy="4826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482695"/>
            </a:xfrm>
            <a:custGeom>
              <a:avLst/>
              <a:gdLst/>
              <a:ahLst/>
              <a:cxnLst/>
              <a:rect r="r" b="b" t="t" l="l"/>
              <a:pathLst>
                <a:path h="482695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482695"/>
                  </a:lnTo>
                  <a:lnTo>
                    <a:pt x="0" y="482695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52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85603" y="1028700"/>
            <a:ext cx="15916794" cy="1846203"/>
            <a:chOff x="0" y="0"/>
            <a:chExt cx="14014893" cy="16256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014892" cy="1625600"/>
            </a:xfrm>
            <a:custGeom>
              <a:avLst/>
              <a:gdLst/>
              <a:ahLst/>
              <a:cxnLst/>
              <a:rect r="r" b="b" t="t" l="l"/>
              <a:pathLst>
                <a:path h="1625600" w="14014892">
                  <a:moveTo>
                    <a:pt x="0" y="0"/>
                  </a:moveTo>
                  <a:lnTo>
                    <a:pt x="14014892" y="0"/>
                  </a:lnTo>
                  <a:lnTo>
                    <a:pt x="14014892" y="1625600"/>
                  </a:lnTo>
                  <a:lnTo>
                    <a:pt x="0" y="1625600"/>
                  </a:lnTo>
                  <a:close/>
                </a:path>
              </a:pathLst>
            </a:custGeom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4014893" cy="163512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8528"/>
                </a:lnSpc>
              </a:pPr>
              <a:r>
                <a:rPr lang="en-US" sz="7106">
                  <a:solidFill>
                    <a:srgbClr val="F4F0DF"/>
                  </a:solidFill>
                  <a:latin typeface="Gliker"/>
                  <a:ea typeface="Gliker"/>
                  <a:cs typeface="Gliker"/>
                  <a:sym typeface="Gliker"/>
                </a:rPr>
                <a:t>Beneficios de Aplicar las Tres R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44315" y="6311446"/>
            <a:ext cx="5078286" cy="2946854"/>
            <a:chOff x="0" y="0"/>
            <a:chExt cx="1337491" cy="77612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37491" cy="776126"/>
            </a:xfrm>
            <a:custGeom>
              <a:avLst/>
              <a:gdLst/>
              <a:ahLst/>
              <a:cxnLst/>
              <a:rect r="r" b="b" t="t" l="l"/>
              <a:pathLst>
                <a:path h="776126" w="1337491">
                  <a:moveTo>
                    <a:pt x="0" y="0"/>
                  </a:moveTo>
                  <a:lnTo>
                    <a:pt x="1337491" y="0"/>
                  </a:lnTo>
                  <a:lnTo>
                    <a:pt x="1337491" y="776126"/>
                  </a:lnTo>
                  <a:lnTo>
                    <a:pt x="0" y="776126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337491" cy="8142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604857" y="6311446"/>
            <a:ext cx="5078286" cy="2946854"/>
            <a:chOff x="0" y="0"/>
            <a:chExt cx="1337491" cy="77612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37491" cy="776126"/>
            </a:xfrm>
            <a:custGeom>
              <a:avLst/>
              <a:gdLst/>
              <a:ahLst/>
              <a:cxnLst/>
              <a:rect r="r" b="b" t="t" l="l"/>
              <a:pathLst>
                <a:path h="776126" w="1337491">
                  <a:moveTo>
                    <a:pt x="0" y="0"/>
                  </a:moveTo>
                  <a:lnTo>
                    <a:pt x="1337491" y="0"/>
                  </a:lnTo>
                  <a:lnTo>
                    <a:pt x="1337491" y="776126"/>
                  </a:lnTo>
                  <a:lnTo>
                    <a:pt x="0" y="776126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337491" cy="8142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065399" y="6311446"/>
            <a:ext cx="5078286" cy="2946854"/>
            <a:chOff x="0" y="0"/>
            <a:chExt cx="1337491" cy="77612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37491" cy="776126"/>
            </a:xfrm>
            <a:custGeom>
              <a:avLst/>
              <a:gdLst/>
              <a:ahLst/>
              <a:cxnLst/>
              <a:rect r="r" b="b" t="t" l="l"/>
              <a:pathLst>
                <a:path h="776126" w="1337491">
                  <a:moveTo>
                    <a:pt x="0" y="0"/>
                  </a:moveTo>
                  <a:lnTo>
                    <a:pt x="1337491" y="0"/>
                  </a:lnTo>
                  <a:lnTo>
                    <a:pt x="1337491" y="776126"/>
                  </a:lnTo>
                  <a:lnTo>
                    <a:pt x="0" y="776126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337491" cy="8142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6970656" y="2687726"/>
            <a:ext cx="4346689" cy="3852253"/>
          </a:xfrm>
          <a:custGeom>
            <a:avLst/>
            <a:gdLst/>
            <a:ahLst/>
            <a:cxnLst/>
            <a:rect r="r" b="b" t="t" l="l"/>
            <a:pathLst>
              <a:path h="3852253" w="4346689">
                <a:moveTo>
                  <a:pt x="0" y="0"/>
                </a:moveTo>
                <a:lnTo>
                  <a:pt x="4346688" y="0"/>
                </a:lnTo>
                <a:lnTo>
                  <a:pt x="4346688" y="3852253"/>
                </a:lnTo>
                <a:lnTo>
                  <a:pt x="0" y="385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44315" y="2687726"/>
            <a:ext cx="5196968" cy="3852253"/>
          </a:xfrm>
          <a:custGeom>
            <a:avLst/>
            <a:gdLst/>
            <a:ahLst/>
            <a:cxnLst/>
            <a:rect r="r" b="b" t="t" l="l"/>
            <a:pathLst>
              <a:path h="3852253" w="5196968">
                <a:moveTo>
                  <a:pt x="0" y="0"/>
                </a:moveTo>
                <a:lnTo>
                  <a:pt x="5196968" y="0"/>
                </a:lnTo>
                <a:lnTo>
                  <a:pt x="5196968" y="3852253"/>
                </a:lnTo>
                <a:lnTo>
                  <a:pt x="0" y="38522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2185054" y="6415671"/>
            <a:ext cx="4838977" cy="2709875"/>
            <a:chOff x="0" y="0"/>
            <a:chExt cx="1274463" cy="71371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74463" cy="713712"/>
            </a:xfrm>
            <a:custGeom>
              <a:avLst/>
              <a:gdLst/>
              <a:ahLst/>
              <a:cxnLst/>
              <a:rect r="r" b="b" t="t" l="l"/>
              <a:pathLst>
                <a:path h="713712" w="1274463">
                  <a:moveTo>
                    <a:pt x="0" y="0"/>
                  </a:moveTo>
                  <a:lnTo>
                    <a:pt x="1274463" y="0"/>
                  </a:lnTo>
                  <a:lnTo>
                    <a:pt x="1274463" y="713712"/>
                  </a:lnTo>
                  <a:lnTo>
                    <a:pt x="0" y="713712"/>
                  </a:lnTo>
                  <a:close/>
                </a:path>
              </a:pathLst>
            </a:custGeom>
            <a:solidFill>
              <a:srgbClr val="59620A"/>
            </a:solidFill>
            <a:ln w="76200" cap="sq">
              <a:solidFill>
                <a:srgbClr val="F4F0DF"/>
              </a:solidFill>
              <a:prstDash val="lgDash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274463" cy="7518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2873768" y="2489677"/>
            <a:ext cx="3669513" cy="4248350"/>
          </a:xfrm>
          <a:custGeom>
            <a:avLst/>
            <a:gdLst/>
            <a:ahLst/>
            <a:cxnLst/>
            <a:rect r="r" b="b" t="t" l="l"/>
            <a:pathLst>
              <a:path h="4248350" w="3669513">
                <a:moveTo>
                  <a:pt x="0" y="0"/>
                </a:moveTo>
                <a:lnTo>
                  <a:pt x="3669512" y="0"/>
                </a:lnTo>
                <a:lnTo>
                  <a:pt x="3669512" y="4248351"/>
                </a:lnTo>
                <a:lnTo>
                  <a:pt x="0" y="4248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2654693" y="6877508"/>
            <a:ext cx="4137816" cy="175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Mayor conciencia ecológica y há</a:t>
            </a: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bitos sostenibles.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6724511" y="6415671"/>
            <a:ext cx="4838977" cy="2709875"/>
            <a:chOff x="0" y="0"/>
            <a:chExt cx="1274463" cy="71371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74463" cy="713712"/>
            </a:xfrm>
            <a:custGeom>
              <a:avLst/>
              <a:gdLst/>
              <a:ahLst/>
              <a:cxnLst/>
              <a:rect r="r" b="b" t="t" l="l"/>
              <a:pathLst>
                <a:path h="713712" w="1274463">
                  <a:moveTo>
                    <a:pt x="0" y="0"/>
                  </a:moveTo>
                  <a:lnTo>
                    <a:pt x="1274463" y="0"/>
                  </a:lnTo>
                  <a:lnTo>
                    <a:pt x="1274463" y="713712"/>
                  </a:lnTo>
                  <a:lnTo>
                    <a:pt x="0" y="713712"/>
                  </a:lnTo>
                  <a:close/>
                </a:path>
              </a:pathLst>
            </a:custGeom>
            <a:solidFill>
              <a:srgbClr val="59620A"/>
            </a:solidFill>
            <a:ln w="76200" cap="sq">
              <a:solidFill>
                <a:srgbClr val="F4F0DF"/>
              </a:solidFill>
              <a:prstDash val="lgDash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274463" cy="7518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7411867" y="6586996"/>
            <a:ext cx="3464266" cy="233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Ahorro de energ</a:t>
            </a: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ía y recursos naturales.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226892" y="6447448"/>
            <a:ext cx="4838977" cy="2709875"/>
            <a:chOff x="0" y="0"/>
            <a:chExt cx="1274463" cy="71371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74463" cy="713712"/>
            </a:xfrm>
            <a:custGeom>
              <a:avLst/>
              <a:gdLst/>
              <a:ahLst/>
              <a:cxnLst/>
              <a:rect r="r" b="b" t="t" l="l"/>
              <a:pathLst>
                <a:path h="713712" w="1274463">
                  <a:moveTo>
                    <a:pt x="0" y="0"/>
                  </a:moveTo>
                  <a:lnTo>
                    <a:pt x="1274463" y="0"/>
                  </a:lnTo>
                  <a:lnTo>
                    <a:pt x="1274463" y="713712"/>
                  </a:lnTo>
                  <a:lnTo>
                    <a:pt x="0" y="713712"/>
                  </a:lnTo>
                  <a:close/>
                </a:path>
              </a:pathLst>
            </a:custGeom>
            <a:solidFill>
              <a:srgbClr val="59620A"/>
            </a:solidFill>
            <a:ln w="76200" cap="sq">
              <a:solidFill>
                <a:srgbClr val="F4F0DF"/>
              </a:solidFill>
              <a:prstDash val="lgDash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1274463" cy="7518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614736" y="6845731"/>
            <a:ext cx="4137443" cy="175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Menos con</a:t>
            </a: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taminación del agua, aire y suelo.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1832733"/>
            <a:chOff x="0" y="0"/>
            <a:chExt cx="4274726" cy="48269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482695"/>
            </a:xfrm>
            <a:custGeom>
              <a:avLst/>
              <a:gdLst/>
              <a:ahLst/>
              <a:cxnLst/>
              <a:rect r="r" b="b" t="t" l="l"/>
              <a:pathLst>
                <a:path h="482695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482695"/>
                  </a:lnTo>
                  <a:lnTo>
                    <a:pt x="0" y="482695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4726" cy="520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554249" y="1028700"/>
            <a:ext cx="13179502" cy="1830486"/>
            <a:chOff x="0" y="0"/>
            <a:chExt cx="11704320" cy="16256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1704320" cy="16256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8455"/>
                </a:lnSpc>
              </a:pPr>
              <a:r>
                <a:rPr lang="en-US" sz="7046">
                  <a:solidFill>
                    <a:srgbClr val="F4F0DF"/>
                  </a:solidFill>
                  <a:latin typeface="Gliker"/>
                  <a:ea typeface="Gliker"/>
                  <a:cs typeface="Gliker"/>
                  <a:sym typeface="Gliker"/>
                </a:rPr>
                <a:t>Conclusión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6566523"/>
            <a:ext cx="16230600" cy="2691777"/>
            <a:chOff x="0" y="0"/>
            <a:chExt cx="4274726" cy="7089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74726" cy="708945"/>
            </a:xfrm>
            <a:custGeom>
              <a:avLst/>
              <a:gdLst/>
              <a:ahLst/>
              <a:cxnLst/>
              <a:rect r="r" b="b" t="t" l="l"/>
              <a:pathLst>
                <a:path h="708945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708945"/>
                  </a:lnTo>
                  <a:lnTo>
                    <a:pt x="0" y="708945"/>
                  </a:lnTo>
                  <a:close/>
                </a:path>
              </a:pathLst>
            </a:custGeom>
            <a:solidFill>
              <a:srgbClr val="59620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274726" cy="7470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00669" y="6706301"/>
            <a:ext cx="15886663" cy="2412221"/>
            <a:chOff x="0" y="0"/>
            <a:chExt cx="4184142" cy="63531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84142" cy="635317"/>
            </a:xfrm>
            <a:custGeom>
              <a:avLst/>
              <a:gdLst/>
              <a:ahLst/>
              <a:cxnLst/>
              <a:rect r="r" b="b" t="t" l="l"/>
              <a:pathLst>
                <a:path h="635317" w="4184142">
                  <a:moveTo>
                    <a:pt x="0" y="0"/>
                  </a:moveTo>
                  <a:lnTo>
                    <a:pt x="4184142" y="0"/>
                  </a:lnTo>
                  <a:lnTo>
                    <a:pt x="4184142" y="635317"/>
                  </a:lnTo>
                  <a:lnTo>
                    <a:pt x="0" y="635317"/>
                  </a:lnTo>
                  <a:close/>
                </a:path>
              </a:pathLst>
            </a:custGeom>
            <a:solidFill>
              <a:srgbClr val="59620A"/>
            </a:solidFill>
            <a:ln w="76200" cap="sq">
              <a:solidFill>
                <a:srgbClr val="F4F0DF"/>
              </a:solidFill>
              <a:prstDash val="lgDash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184142" cy="673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5875714" y="2594380"/>
            <a:ext cx="6536571" cy="4150723"/>
          </a:xfrm>
          <a:custGeom>
            <a:avLst/>
            <a:gdLst/>
            <a:ahLst/>
            <a:cxnLst/>
            <a:rect r="r" b="b" t="t" l="l"/>
            <a:pathLst>
              <a:path h="4150723" w="6536571">
                <a:moveTo>
                  <a:pt x="0" y="0"/>
                </a:moveTo>
                <a:lnTo>
                  <a:pt x="6536572" y="0"/>
                </a:lnTo>
                <a:lnTo>
                  <a:pt x="6536572" y="4150722"/>
                </a:lnTo>
                <a:lnTo>
                  <a:pt x="0" y="4150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90353" y="6970684"/>
            <a:ext cx="14907294" cy="175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El planeta necesita nuestra ayuda, y pequeñas acciones pueden hacer una gran diferencia. Al reducir, re</a:t>
            </a:r>
            <a:r>
              <a:rPr lang="en-US" sz="3300">
                <a:solidFill>
                  <a:srgbClr val="F4F0DF"/>
                </a:solidFill>
                <a:latin typeface="Poppins"/>
                <a:ea typeface="Poppins"/>
                <a:cs typeface="Poppins"/>
                <a:sym typeface="Poppins"/>
              </a:rPr>
              <a:t>utilizar y reciclar, ayudamos a construir un mundo más limpio y sostenible. Cada acción cuenta.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DAHDG_iV52Q</dc:identifier>
  <dcterms:modified xsi:type="dcterms:W3CDTF">2011-08-01T06:04:30Z</dcterms:modified>
  <cp:revision>1</cp:revision>
  <dc:title>Presentación Reducir, reutilizar y reciclar ilustrativo verde olivo</dc:title>
</cp:coreProperties>
</file>